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94" r:id="rId3"/>
    <p:sldId id="296" r:id="rId4"/>
    <p:sldId id="340" r:id="rId5"/>
    <p:sldId id="258" r:id="rId6"/>
    <p:sldId id="259" r:id="rId7"/>
    <p:sldId id="260" r:id="rId8"/>
    <p:sldId id="261" r:id="rId9"/>
    <p:sldId id="262" r:id="rId10"/>
    <p:sldId id="263" r:id="rId11"/>
    <p:sldId id="325" r:id="rId12"/>
    <p:sldId id="341" r:id="rId13"/>
    <p:sldId id="267" r:id="rId14"/>
    <p:sldId id="269" r:id="rId15"/>
    <p:sldId id="270" r:id="rId16"/>
    <p:sldId id="311" r:id="rId17"/>
    <p:sldId id="306" r:id="rId18"/>
    <p:sldId id="308" r:id="rId19"/>
    <p:sldId id="307" r:id="rId20"/>
    <p:sldId id="310" r:id="rId21"/>
    <p:sldId id="335" r:id="rId22"/>
    <p:sldId id="273" r:id="rId23"/>
    <p:sldId id="336" r:id="rId24"/>
    <p:sldId id="342" r:id="rId25"/>
    <p:sldId id="309" r:id="rId26"/>
    <p:sldId id="281" r:id="rId27"/>
    <p:sldId id="276" r:id="rId28"/>
    <p:sldId id="283" r:id="rId29"/>
    <p:sldId id="303" r:id="rId30"/>
    <p:sldId id="284" r:id="rId31"/>
    <p:sldId id="285" r:id="rId32"/>
    <p:sldId id="286" r:id="rId33"/>
    <p:sldId id="287" r:id="rId34"/>
    <p:sldId id="288" r:id="rId35"/>
    <p:sldId id="299" r:id="rId36"/>
    <p:sldId id="300" r:id="rId37"/>
    <p:sldId id="301" r:id="rId38"/>
    <p:sldId id="302" r:id="rId39"/>
    <p:sldId id="289" r:id="rId40"/>
    <p:sldId id="290" r:id="rId41"/>
    <p:sldId id="324" r:id="rId4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feXdVV4DBKs6PqWj6z+9IiV2x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3CF9D4-3B98-4EA9-8724-DD727967E744}">
  <a:tblStyle styleId="{3A3CF9D4-3B98-4EA9-8724-DD727967E7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B1D80A-DF1B-4564-9901-B3403109CD0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Peter van den Heuvel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681BA661-E072-DAD9-A855-B25FEA811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>
            <a:extLst>
              <a:ext uri="{FF2B5EF4-FFF2-40B4-BE49-F238E27FC236}">
                <a16:creationId xmlns:a16="http://schemas.microsoft.com/office/drawing/2014/main" id="{F90CF21B-BAEB-3A6F-736E-AFE640E50A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:notes">
            <a:extLst>
              <a:ext uri="{FF2B5EF4-FFF2-40B4-BE49-F238E27FC236}">
                <a16:creationId xmlns:a16="http://schemas.microsoft.com/office/drawing/2014/main" id="{822B6FE2-4DC9-F8C1-EF0F-D6B0B2FA9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3:notes">
            <a:extLst>
              <a:ext uri="{FF2B5EF4-FFF2-40B4-BE49-F238E27FC236}">
                <a16:creationId xmlns:a16="http://schemas.microsoft.com/office/drawing/2014/main" id="{D534C5FE-A320-DEDF-AE27-9DB9334A25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890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6D399B28-CF04-EC9C-C554-9500AFB22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>
            <a:extLst>
              <a:ext uri="{FF2B5EF4-FFF2-40B4-BE49-F238E27FC236}">
                <a16:creationId xmlns:a16="http://schemas.microsoft.com/office/drawing/2014/main" id="{9CAB094C-10AE-3373-0F46-185B167BC3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:notes">
            <a:extLst>
              <a:ext uri="{FF2B5EF4-FFF2-40B4-BE49-F238E27FC236}">
                <a16:creationId xmlns:a16="http://schemas.microsoft.com/office/drawing/2014/main" id="{1BC15FD7-4D73-7A7A-137A-699D6D23F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2:notes">
            <a:extLst>
              <a:ext uri="{FF2B5EF4-FFF2-40B4-BE49-F238E27FC236}">
                <a16:creationId xmlns:a16="http://schemas.microsoft.com/office/drawing/2014/main" id="{FC2F328F-68F7-0685-6C03-E83E7CE5F9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399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>
          <a:extLst>
            <a:ext uri="{FF2B5EF4-FFF2-40B4-BE49-F238E27FC236}">
              <a16:creationId xmlns:a16="http://schemas.microsoft.com/office/drawing/2014/main" id="{F9D975F0-0B30-0598-1C95-5E05D3696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>
            <a:extLst>
              <a:ext uri="{FF2B5EF4-FFF2-40B4-BE49-F238E27FC236}">
                <a16:creationId xmlns:a16="http://schemas.microsoft.com/office/drawing/2014/main" id="{C7365E35-0032-3652-9B39-CEB42C04BF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:notes">
            <a:extLst>
              <a:ext uri="{FF2B5EF4-FFF2-40B4-BE49-F238E27FC236}">
                <a16:creationId xmlns:a16="http://schemas.microsoft.com/office/drawing/2014/main" id="{F199DC70-39E3-EA29-4084-0A4602F8B2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7:notes">
            <a:extLst>
              <a:ext uri="{FF2B5EF4-FFF2-40B4-BE49-F238E27FC236}">
                <a16:creationId xmlns:a16="http://schemas.microsoft.com/office/drawing/2014/main" id="{FEE09517-C5F1-331E-C9CB-0C3FC628A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914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3211BF7E-D327-71F6-22FE-9AA54137F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>
            <a:extLst>
              <a:ext uri="{FF2B5EF4-FFF2-40B4-BE49-F238E27FC236}">
                <a16:creationId xmlns:a16="http://schemas.microsoft.com/office/drawing/2014/main" id="{9C2D50CB-D4EE-A961-CC50-73099CF68B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:notes">
            <a:extLst>
              <a:ext uri="{FF2B5EF4-FFF2-40B4-BE49-F238E27FC236}">
                <a16:creationId xmlns:a16="http://schemas.microsoft.com/office/drawing/2014/main" id="{2C4098E2-9215-5A5B-6861-83AD1D536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3:notes">
            <a:extLst>
              <a:ext uri="{FF2B5EF4-FFF2-40B4-BE49-F238E27FC236}">
                <a16:creationId xmlns:a16="http://schemas.microsoft.com/office/drawing/2014/main" id="{D7F9F923-7649-8F3B-49D1-FF739E3715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7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9E8D9D47-D227-E72F-69CE-B64F012F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C8BF2DBD-AD55-7348-A144-E4BA0B75AF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22BF2071-9AF5-FD8D-619A-97771833FF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B5AE4AF3-D20D-2F1C-65C1-B6E7A720CE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  <p:extLst>
      <p:ext uri="{BB962C8B-B14F-4D97-AF65-F5344CB8AC3E}">
        <p14:creationId xmlns:p14="http://schemas.microsoft.com/office/powerpoint/2010/main" val="3410540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456BF-FF47-79EE-6043-57754899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13D4EE4-838A-1598-21A9-417F46722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6FAADB-FCA3-9656-4C49-B10CCEF8F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618F98-742C-F077-D789-D22466A275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nl-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0630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Conclusies</a:t>
            </a:r>
            <a:endParaRPr/>
          </a:p>
        </p:txBody>
      </p:sp>
      <p:sp>
        <p:nvSpPr>
          <p:cNvPr id="266" name="Google Shape;26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E4B38B01-83B0-0D38-E0EF-9903DB7A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>
            <a:extLst>
              <a:ext uri="{FF2B5EF4-FFF2-40B4-BE49-F238E27FC236}">
                <a16:creationId xmlns:a16="http://schemas.microsoft.com/office/drawing/2014/main" id="{6D6A1249-D8F3-58D2-F85C-2F013DDB93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:notes">
            <a:extLst>
              <a:ext uri="{FF2B5EF4-FFF2-40B4-BE49-F238E27FC236}">
                <a16:creationId xmlns:a16="http://schemas.microsoft.com/office/drawing/2014/main" id="{F51A9F34-2217-99B5-3625-09AEE24A3E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9:notes">
            <a:extLst>
              <a:ext uri="{FF2B5EF4-FFF2-40B4-BE49-F238E27FC236}">
                <a16:creationId xmlns:a16="http://schemas.microsoft.com/office/drawing/2014/main" id="{C5D7563C-C839-E8AE-C0AF-DC8517B506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496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Marco van Melis is uit dienst bij Interpolis, v Lokven is onze contactpersoon. Via email, dat is lastig dus we proberen een telefoonnummer te krijgen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NL"/>
              <a:t>In geval van spoed bel dan naar agrifirm daar zijn altijd medewerkers die je te woord kunnen staan, ook als Ilse er niet is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C9EC9FE0-A6F9-24C7-9D2A-3D28AFA58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8CBA5BEF-8568-00C2-11B4-E3DC4C7FF8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7D2D5ED-61B1-970E-FBC8-9071377CE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4166864D-B4CA-399F-1E98-D9AEC22CFD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998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1258FD15-F3D0-B92C-0FD3-BF5A69E0B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>
            <a:extLst>
              <a:ext uri="{FF2B5EF4-FFF2-40B4-BE49-F238E27FC236}">
                <a16:creationId xmlns:a16="http://schemas.microsoft.com/office/drawing/2014/main" id="{9C75F3D5-0191-E4D8-19BA-ADC5908675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:notes">
            <a:extLst>
              <a:ext uri="{FF2B5EF4-FFF2-40B4-BE49-F238E27FC236}">
                <a16:creationId xmlns:a16="http://schemas.microsoft.com/office/drawing/2014/main" id="{C4B161E5-43AC-48E1-C932-1AE39C0DDA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3:notes">
            <a:extLst>
              <a:ext uri="{FF2B5EF4-FFF2-40B4-BE49-F238E27FC236}">
                <a16:creationId xmlns:a16="http://schemas.microsoft.com/office/drawing/2014/main" id="{3DD4DD77-CDB9-6ABB-5A44-A1F05B9C5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67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249FBF99-3D98-BA5C-410B-0C62B453F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>
            <a:extLst>
              <a:ext uri="{FF2B5EF4-FFF2-40B4-BE49-F238E27FC236}">
                <a16:creationId xmlns:a16="http://schemas.microsoft.com/office/drawing/2014/main" id="{9179558A-4A97-480B-9C10-9470E21DBFC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:notes">
            <a:extLst>
              <a:ext uri="{FF2B5EF4-FFF2-40B4-BE49-F238E27FC236}">
                <a16:creationId xmlns:a16="http://schemas.microsoft.com/office/drawing/2014/main" id="{23ACCFBD-59FC-3F54-5741-1007FA47C3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3:notes">
            <a:extLst>
              <a:ext uri="{FF2B5EF4-FFF2-40B4-BE49-F238E27FC236}">
                <a16:creationId xmlns:a16="http://schemas.microsoft.com/office/drawing/2014/main" id="{A67B091B-79C6-3F2E-69A4-5D9F5576D9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5069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C70FBAA7-8159-D3A5-E31B-53C78B094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>
            <a:extLst>
              <a:ext uri="{FF2B5EF4-FFF2-40B4-BE49-F238E27FC236}">
                <a16:creationId xmlns:a16="http://schemas.microsoft.com/office/drawing/2014/main" id="{B7509D7C-C654-0218-AB67-9D36B06C4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:notes">
            <a:extLst>
              <a:ext uri="{FF2B5EF4-FFF2-40B4-BE49-F238E27FC236}">
                <a16:creationId xmlns:a16="http://schemas.microsoft.com/office/drawing/2014/main" id="{A8EEA957-7CCE-FB43-55D2-2CC43D78F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3:notes">
            <a:extLst>
              <a:ext uri="{FF2B5EF4-FFF2-40B4-BE49-F238E27FC236}">
                <a16:creationId xmlns:a16="http://schemas.microsoft.com/office/drawing/2014/main" id="{B1542859-A659-8017-A5D6-E239E52A3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43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CB0B8B65-641F-DDFD-AC27-EBA6CE14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>
            <a:extLst>
              <a:ext uri="{FF2B5EF4-FFF2-40B4-BE49-F238E27FC236}">
                <a16:creationId xmlns:a16="http://schemas.microsoft.com/office/drawing/2014/main" id="{88C8317B-A06D-9D94-D8A6-DF52A263C1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:notes">
            <a:extLst>
              <a:ext uri="{FF2B5EF4-FFF2-40B4-BE49-F238E27FC236}">
                <a16:creationId xmlns:a16="http://schemas.microsoft.com/office/drawing/2014/main" id="{EFEC25B4-09B7-8026-ABC1-BF1E7243DF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3:notes">
            <a:extLst>
              <a:ext uri="{FF2B5EF4-FFF2-40B4-BE49-F238E27FC236}">
                <a16:creationId xmlns:a16="http://schemas.microsoft.com/office/drawing/2014/main" id="{AE591CAB-26E1-71EA-08AB-468CC8CEC8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6759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E2596D0-731A-E9E7-423A-924424F8B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:notes">
            <a:extLst>
              <a:ext uri="{FF2B5EF4-FFF2-40B4-BE49-F238E27FC236}">
                <a16:creationId xmlns:a16="http://schemas.microsoft.com/office/drawing/2014/main" id="{92627A68-94F3-79E0-DA09-74350BFDCD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:notes">
            <a:extLst>
              <a:ext uri="{FF2B5EF4-FFF2-40B4-BE49-F238E27FC236}">
                <a16:creationId xmlns:a16="http://schemas.microsoft.com/office/drawing/2014/main" id="{80FD769B-1628-89B0-FECD-A7DE22933D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33:notes">
            <a:extLst>
              <a:ext uri="{FF2B5EF4-FFF2-40B4-BE49-F238E27FC236}">
                <a16:creationId xmlns:a16="http://schemas.microsoft.com/office/drawing/2014/main" id="{F76DB2F0-CA07-52EC-92A6-8829EB6D23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55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45B2922E-F99E-CDFF-8163-F5BF9F0FD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0A532AC5-124A-0BBC-9A56-6C7C0B919B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EE4E4255-D858-8441-F2C8-5903B88B5F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A50476CC-E732-C88C-B589-FD5DF1D1A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6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polis.n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firmpensionada.nl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firm-pensionada.nl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polis.nl/dossiers/solidair-pensioen" TargetMode="External"/><Relationship Id="rId5" Type="http://schemas.openxmlformats.org/officeDocument/2006/relationships/hyperlink" Target="https://www.interpolis.nl/particulier/verzekeringen/pensioen/solidair-pensioen/Paginas/werknemer.aspx" TargetMode="External"/><Relationship Id="rId4" Type="http://schemas.openxmlformats.org/officeDocument/2006/relationships/hyperlink" Target="mailto:agrifirmpensioen@outlook.co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6134" y="1484312"/>
            <a:ext cx="9826066" cy="308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4400" b="1" dirty="0"/>
            </a:br>
            <a:br>
              <a:rPr lang="nl-NL" sz="4400" b="1" dirty="0"/>
            </a:br>
            <a:br>
              <a:rPr lang="nl-NL" sz="4400" b="1" dirty="0"/>
            </a:br>
            <a:r>
              <a:rPr lang="nl-NL" sz="4400" b="1" dirty="0"/>
              <a:t>Jaarvergadering 2026</a:t>
            </a:r>
            <a:br>
              <a:rPr lang="nl-NL" sz="4400" b="1" dirty="0"/>
            </a:br>
            <a:r>
              <a:rPr lang="nl-NL" sz="4400" b="1" dirty="0"/>
              <a:t>14 april Boekel </a:t>
            </a:r>
            <a:br>
              <a:rPr lang="nl-NL" sz="4400" b="1" dirty="0"/>
            </a:br>
            <a:r>
              <a:rPr lang="nl-NL" sz="4400" b="1" dirty="0"/>
              <a:t> </a:t>
            </a:r>
            <a:br>
              <a:rPr lang="nl-NL" sz="4400" b="1" dirty="0"/>
            </a:br>
            <a:br>
              <a:rPr lang="nl-NL" sz="4400" b="1" dirty="0"/>
            </a:br>
            <a:r>
              <a:rPr lang="nl-NL" sz="4400" b="1" dirty="0"/>
              <a:t>16 april Steenwijk</a:t>
            </a:r>
            <a:br>
              <a:rPr lang="nl-NL" sz="3600" dirty="0"/>
            </a:br>
            <a:r>
              <a:rPr lang="nl-NL" sz="3600" dirty="0"/>
              <a:t>                                  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992313" y="6907213"/>
            <a:ext cx="7920037" cy="99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92" name="Google Shape;92;p1" descr="2Q=="/>
          <p:cNvSpPr/>
          <p:nvPr/>
        </p:nvSpPr>
        <p:spPr>
          <a:xfrm>
            <a:off x="5200650" y="2828925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 descr="2Q=="/>
          <p:cNvSpPr/>
          <p:nvPr/>
        </p:nvSpPr>
        <p:spPr>
          <a:xfrm>
            <a:off x="1616075" y="46038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 descr="2Q=="/>
          <p:cNvSpPr/>
          <p:nvPr/>
        </p:nvSpPr>
        <p:spPr>
          <a:xfrm>
            <a:off x="5232400" y="2852738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 descr="Afbeeldingsresultaat voor plaatje hartelijk welkom"/>
          <p:cNvSpPr/>
          <p:nvPr/>
        </p:nvSpPr>
        <p:spPr>
          <a:xfrm>
            <a:off x="149225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" descr="De bronafbeelding bekijk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2552" y="-16818"/>
            <a:ext cx="3672358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CA96C6-90FB-B58F-E00C-135B82BCD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131" y="2478481"/>
            <a:ext cx="3505200" cy="23622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11B70E3-0E9E-C34A-A304-BBE99E86CCBD}"/>
              </a:ext>
            </a:extLst>
          </p:cNvPr>
          <p:cNvSpPr txBox="1"/>
          <p:nvPr/>
        </p:nvSpPr>
        <p:spPr>
          <a:xfrm>
            <a:off x="3047163" y="8221413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730030-C716-CB0E-1D55-65988308B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603" y="2707623"/>
            <a:ext cx="4356973" cy="22458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7C1C460-B6CA-B3A2-0163-33E8F1EB2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603" y="4933197"/>
            <a:ext cx="4899789" cy="197401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C3AF599-4FE1-3FA6-5350-5674589BA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084" y="87986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1065125" y="1899138"/>
            <a:ext cx="8658313" cy="531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3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Toelichting  op de jaarrekening</a:t>
            </a:r>
            <a:endParaRPr sz="3200" dirty="0"/>
          </a:p>
          <a:p>
            <a:pPr marL="22860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3200" b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3200" b="1" dirty="0"/>
              <a:t>Aan de orde;</a:t>
            </a:r>
            <a:endParaRPr sz="32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200" b="1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Financieel verslag 2025</a:t>
            </a:r>
            <a:endParaRPr sz="32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Verklaring resultaat</a:t>
            </a:r>
            <a:endParaRPr sz="32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Begroting 2026</a:t>
            </a:r>
            <a:endParaRPr sz="32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Verslag kascommissie</a:t>
            </a:r>
            <a:endParaRPr sz="32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Decharge bestuur</a:t>
            </a:r>
            <a:endParaRPr sz="3200" dirty="0"/>
          </a:p>
          <a:p>
            <a:pPr marL="685800" lvl="1" indent="-88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6AAB1D-8199-55B9-CC87-2A413B994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53" y="3478256"/>
            <a:ext cx="4624072" cy="274019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87373D1-4AF7-8ED9-FCBF-2C4556A6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126E2B-8B3B-621F-F77C-67FF1DA6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835A5104-6863-5EA3-8EC3-57DA631D9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>
            <a:extLst>
              <a:ext uri="{FF2B5EF4-FFF2-40B4-BE49-F238E27FC236}">
                <a16:creationId xmlns:a16="http://schemas.microsoft.com/office/drawing/2014/main" id="{1E367D19-69E1-5DA8-E3C9-8C61657E2A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569" y="5744308"/>
            <a:ext cx="11863754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3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89367E-3B24-C86F-1750-EA246625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3536" y="538571"/>
            <a:ext cx="1669968" cy="40886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D26498F-F05F-E072-58F8-A18FDCA6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070" y="365126"/>
            <a:ext cx="8954729" cy="75575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029D7FF-866C-946A-C2A6-E5E539B74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670" y="1"/>
            <a:ext cx="10404038" cy="7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0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592CBBE0-0B7C-DA27-8394-D0E6E2333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>
            <a:extLst>
              <a:ext uri="{FF2B5EF4-FFF2-40B4-BE49-F238E27FC236}">
                <a16:creationId xmlns:a16="http://schemas.microsoft.com/office/drawing/2014/main" id="{9213D616-3055-3EC7-8E7E-916C3FB64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5134" y="1576593"/>
            <a:ext cx="12162505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3600" b="1" dirty="0"/>
              <a:t>Positief saldo door</a:t>
            </a:r>
          </a:p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nl-NL" sz="3600" b="1" dirty="0"/>
          </a:p>
          <a:p>
            <a:pPr marL="660400" indent="-571500">
              <a:lnSpc>
                <a:spcPct val="8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nl-NL" sz="3600" b="1" dirty="0"/>
              <a:t>lagere bestuurskosten (geen afscheid bestuurder)	</a:t>
            </a:r>
          </a:p>
          <a:p>
            <a:pPr marL="660400" indent="-571500">
              <a:lnSpc>
                <a:spcPct val="8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nl-NL" sz="3600" b="1" dirty="0"/>
              <a:t>rente </a:t>
            </a:r>
            <a:r>
              <a:rPr lang="nl-NL" sz="3600" b="1" dirty="0" err="1"/>
              <a:t>rabobank</a:t>
            </a:r>
            <a:r>
              <a:rPr lang="nl-NL" sz="3600" b="1" dirty="0"/>
              <a:t>			</a:t>
            </a:r>
          </a:p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3600" b="1" dirty="0"/>
              <a:t>				</a:t>
            </a:r>
          </a:p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3600" b="1" dirty="0"/>
              <a:t>Begroting:</a:t>
            </a:r>
          </a:p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3600" b="1" dirty="0"/>
              <a:t>				</a:t>
            </a:r>
          </a:p>
          <a:p>
            <a:pPr marL="660400" indent="-571500">
              <a:lnSpc>
                <a:spcPct val="8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nl-NL" sz="3600" b="1" dirty="0"/>
              <a:t>voor 2026 geen bijdrage meer VGAZ			</a:t>
            </a:r>
          </a:p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3600" b="1" dirty="0"/>
              <a:t>	</a:t>
            </a:r>
            <a:r>
              <a:rPr lang="nl-NL" sz="1800" b="1" dirty="0"/>
              <a:t>				</a:t>
            </a:r>
          </a:p>
          <a:p>
            <a:pPr marL="660400" indent="-571500">
              <a:lnSpc>
                <a:spcPct val="8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nl-NL" sz="3600" b="1" dirty="0"/>
              <a:t>5 maart was de incasso van contributie 2026	</a:t>
            </a:r>
          </a:p>
          <a:p>
            <a:pPr marL="660400" indent="-571500">
              <a:lnSpc>
                <a:spcPct val="80000"/>
              </a:lnSpc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nl-NL" sz="1400" b="1" dirty="0"/>
              <a:t>			</a:t>
            </a:r>
          </a:p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2400" b="1" dirty="0"/>
              <a:t>Binnenkort wordt de bijdrage voor de lunch van deze dag automatisch </a:t>
            </a:r>
            <a:r>
              <a:rPr lang="nl-NL" sz="2400" b="1" dirty="0" err="1"/>
              <a:t>geincasseerd</a:t>
            </a:r>
            <a:endParaRPr sz="24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7FED78C-BC5E-34F9-4939-BB54AE850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209" y="127735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1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108155" y="1783070"/>
            <a:ext cx="9912914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35819F-F316-284C-4CFB-697D06E2F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959" y="265470"/>
            <a:ext cx="8551609" cy="20942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8A7AFFC-A922-5950-34EC-2224A748A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3703"/>
            <a:ext cx="12055528" cy="29693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body" idx="1"/>
          </p:nvPr>
        </p:nvSpPr>
        <p:spPr>
          <a:xfrm>
            <a:off x="511277" y="1741488"/>
            <a:ext cx="9699511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63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NL" sz="2600" b="1" dirty="0"/>
              <a:t>Kascommissie Nico van Zutphen en Margreet Bijmholt</a:t>
            </a:r>
          </a:p>
          <a:p>
            <a:pPr marL="228600" indent="-228600">
              <a:lnSpc>
                <a:spcPct val="80000"/>
              </a:lnSpc>
              <a:buSzPts val="2600"/>
            </a:pPr>
            <a:endParaRPr lang="nl-NL" sz="2600" b="1" dirty="0"/>
          </a:p>
          <a:p>
            <a:pPr marL="228600" indent="-228600">
              <a:lnSpc>
                <a:spcPct val="80000"/>
              </a:lnSpc>
              <a:buSzPts val="2600"/>
            </a:pPr>
            <a:r>
              <a:rPr lang="nl-NL" sz="2600" b="1" dirty="0"/>
              <a:t>Bevindingen</a:t>
            </a:r>
            <a:endParaRPr lang="nl-NL" sz="24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endParaRPr lang="nl-NL" sz="26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NL" sz="2600" b="1" dirty="0"/>
              <a:t>Nico van Zutphen is aftredend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nl-NL" sz="2600" b="1" dirty="0"/>
              <a:t> - Voorstel benoeming van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nl-NL" sz="2600" b="1" dirty="0"/>
              <a:t> - ??????????? als nieuw kascontrole lid</a:t>
            </a:r>
            <a:endParaRPr sz="2600" b="1" dirty="0"/>
          </a:p>
          <a:p>
            <a:pPr marL="22860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10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NL" sz="2600" b="1" dirty="0"/>
              <a:t>Decharge bestuur</a:t>
            </a:r>
            <a:endParaRPr dirty="0"/>
          </a:p>
          <a:p>
            <a:pPr marL="22860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10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NL" sz="2600" b="1" dirty="0"/>
              <a:t>Goedkeuring vergadering ?</a:t>
            </a:r>
            <a:endParaRPr dirty="0"/>
          </a:p>
          <a:p>
            <a:pPr marL="228600" lvl="0" indent="-635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CA330C-F0D0-D4FD-F4B4-11B60587B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53" y="2573771"/>
            <a:ext cx="3633020" cy="242800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6735F88-C5B6-9C4B-0062-474050F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E1B00E-8D98-C225-8537-150CD6F5A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890954" y="1875692"/>
            <a:ext cx="10902461" cy="478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nl-NL" sz="2600" b="1" dirty="0"/>
              <a:t>Voorstel tot (her)benoeming bestuursleden</a:t>
            </a:r>
            <a:endParaRPr dirty="0"/>
          </a:p>
          <a:p>
            <a:pPr marL="685800" lvl="1" indent="-1143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l-NL" sz="2000" b="1" dirty="0"/>
              <a:t>Rooster van aftreden					 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b="1" dirty="0"/>
          </a:p>
          <a:p>
            <a:pPr marL="1143000" lvl="2" indent="-228600">
              <a:lnSpc>
                <a:spcPct val="80000"/>
              </a:lnSpc>
              <a:buSzPts val="2000"/>
              <a:buNone/>
            </a:pP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nl-NL" b="1" dirty="0"/>
              <a:t>Jaarvergadering 2025      Henk Middag, herkozen 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nl-NL" b="1" dirty="0"/>
              <a:t>                                        </a:t>
            </a:r>
            <a:endParaRPr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b="1"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nl-NL" b="1" dirty="0"/>
              <a:t>Jaarvergadering 2026      </a:t>
            </a:r>
            <a:r>
              <a:rPr lang="nl-NL" b="1" dirty="0" err="1"/>
              <a:t>Siny</a:t>
            </a:r>
            <a:r>
              <a:rPr lang="nl-NL" b="1" dirty="0"/>
              <a:t> Scholte Aalbes-</a:t>
            </a:r>
            <a:r>
              <a:rPr lang="nl-NL" b="1" dirty="0" err="1"/>
              <a:t>Schomaker</a:t>
            </a:r>
            <a:r>
              <a:rPr lang="nl-NL" b="1" dirty="0"/>
              <a:t>,  </a:t>
            </a:r>
            <a:endParaRPr b="1"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nl-NL" b="1" dirty="0"/>
              <a:t>                                              herbenoembaar                                                                                                                      </a:t>
            </a:r>
            <a:endParaRPr b="1"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b="1"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nl-NL" b="1" dirty="0"/>
              <a:t>Jaarvergadering 2027       Adrie Brands, herbenoembaar</a:t>
            </a:r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nl-NL" b="1"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nl-NL" b="1" dirty="0"/>
              <a:t>Jaarvergadering 2028	Gert de Groot en Toon van der Heijden beide herbenoembaar</a:t>
            </a:r>
            <a:endParaRPr b="1" dirty="0"/>
          </a:p>
          <a:p>
            <a:pPr marL="1143000" lvl="2" indent="-228600">
              <a:lnSpc>
                <a:spcPct val="80000"/>
              </a:lnSpc>
              <a:buNone/>
            </a:pPr>
            <a:endParaRPr lang="nl-NL" sz="1800" b="1" i="1" u="sng" dirty="0"/>
          </a:p>
          <a:p>
            <a:pPr marL="1143000" lvl="2" indent="-228600">
              <a:lnSpc>
                <a:spcPct val="80000"/>
              </a:lnSpc>
              <a:buNone/>
            </a:pPr>
            <a:r>
              <a:rPr lang="nl-NL" sz="1800" b="1" i="1" u="sng" dirty="0"/>
              <a:t>Akkoord vergadering??  </a:t>
            </a:r>
            <a:endParaRPr lang="nl-NL" sz="1800" dirty="0"/>
          </a:p>
          <a:p>
            <a:pPr marL="1143000" lvl="2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nl-NL" sz="1800" dirty="0"/>
              <a:t>					</a:t>
            </a:r>
            <a:endParaRPr sz="1800" dirty="0">
              <a:solidFill>
                <a:srgbClr val="CC00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6B818F5-834E-ED11-69D6-2F524A46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047" y="2496137"/>
            <a:ext cx="2751731" cy="186572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1F583BF-1D4B-17C8-203A-BA68E841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AAFC41A-D9FA-C08C-CF38-A6A9C2B4E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363415" y="1867023"/>
            <a:ext cx="10972800" cy="423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/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800" b="1" dirty="0"/>
              <a:t>Gang van zaken ‘pensioenen’ 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800" b="1" dirty="0"/>
              <a:t>door 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800" b="1" dirty="0"/>
              <a:t>Gert de Groot</a:t>
            </a:r>
          </a:p>
          <a:p>
            <a:pPr marL="2286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4800" dirty="0"/>
          </a:p>
        </p:txBody>
      </p:sp>
      <p:pic>
        <p:nvPicPr>
          <p:cNvPr id="2" name="Google Shape;216;p17">
            <a:extLst>
              <a:ext uri="{FF2B5EF4-FFF2-40B4-BE49-F238E27FC236}">
                <a16:creationId xmlns:a16="http://schemas.microsoft.com/office/drawing/2014/main" id="{6712FE20-57EA-5617-B5EA-5A4CF4600D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54" y="4396154"/>
            <a:ext cx="11934092" cy="24618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A3D7F21-FD14-2516-5781-EDD299FD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549432-BEDC-FE72-8CA7-D11799A32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E497312-0E76-4A9F-AF61-A1AE9D239FC5}"/>
              </a:ext>
            </a:extLst>
          </p:cNvPr>
          <p:cNvSpPr txBox="1"/>
          <p:nvPr/>
        </p:nvSpPr>
        <p:spPr>
          <a:xfrm>
            <a:off x="137652" y="1865665"/>
            <a:ext cx="12054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Pensioenregelingen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 1.1.2014	    Rechtstreekse verzekering bij Interpolis Solidair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1.1.2014	    Actieven: 			Centraal Beheer Achmea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    Gepensioneerden:	Interpolis Solidair pensioen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1.1.2019	    Actieven: 		CB APF Beschikbare Premieregeling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    bestaande rechten per 31-12-2018 blijven bij CB Achmea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CAD087-B67D-32EE-FA15-8A5C3CCC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36" y="108095"/>
            <a:ext cx="560271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5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>
          <a:extLst>
            <a:ext uri="{FF2B5EF4-FFF2-40B4-BE49-F238E27FC236}">
              <a16:creationId xmlns:a16="http://schemas.microsoft.com/office/drawing/2014/main" id="{0E0DE72C-FB99-00C5-5C08-7414E816A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>
            <a:extLst>
              <a:ext uri="{FF2B5EF4-FFF2-40B4-BE49-F238E27FC236}">
                <a16:creationId xmlns:a16="http://schemas.microsoft.com/office/drawing/2014/main" id="{06FA4B02-78F9-E55B-2FB4-6838986C15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1806717"/>
            <a:ext cx="10623884" cy="423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nl-NL" sz="24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nl-NL" sz="2400" b="1" dirty="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E5C27B9-7D83-3943-1FF8-8BBF9EE93F54}"/>
              </a:ext>
            </a:extLst>
          </p:cNvPr>
          <p:cNvSpPr/>
          <p:nvPr/>
        </p:nvSpPr>
        <p:spPr>
          <a:xfrm>
            <a:off x="998620" y="4109880"/>
            <a:ext cx="4620127" cy="15456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Interpolis Solidair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1DAC2D0-82C5-72B0-569C-753080F8BD67}"/>
              </a:ext>
            </a:extLst>
          </p:cNvPr>
          <p:cNvSpPr/>
          <p:nvPr/>
        </p:nvSpPr>
        <p:spPr>
          <a:xfrm>
            <a:off x="5618747" y="4109883"/>
            <a:ext cx="4847808" cy="1545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Centraal Beheer Achmea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CAE6DB1-D5DA-BF01-1CA5-2D06CABA38CA}"/>
              </a:ext>
            </a:extLst>
          </p:cNvPr>
          <p:cNvSpPr txBox="1"/>
          <p:nvPr/>
        </p:nvSpPr>
        <p:spPr>
          <a:xfrm>
            <a:off x="794084" y="5697200"/>
            <a:ext cx="1042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Pensioendatum:		         &lt;2014		2019		   	heden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93D831E-238E-E8C0-D0ED-24DB44BA8008}"/>
              </a:ext>
            </a:extLst>
          </p:cNvPr>
          <p:cNvSpPr txBox="1"/>
          <p:nvPr/>
        </p:nvSpPr>
        <p:spPr>
          <a:xfrm>
            <a:off x="1190207" y="2234490"/>
            <a:ext cx="927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Pensioenuitkeerder bij ingang pensioen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F28740B-076D-1631-50C3-C54A383AE7CC}"/>
              </a:ext>
            </a:extLst>
          </p:cNvPr>
          <p:cNvCxnSpPr/>
          <p:nvPr/>
        </p:nvCxnSpPr>
        <p:spPr>
          <a:xfrm>
            <a:off x="794085" y="5697200"/>
            <a:ext cx="960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ige driehoek 2">
            <a:extLst>
              <a:ext uri="{FF2B5EF4-FFF2-40B4-BE49-F238E27FC236}">
                <a16:creationId xmlns:a16="http://schemas.microsoft.com/office/drawing/2014/main" id="{AC87FC81-85D4-71FF-E729-F1ED591943EF}"/>
              </a:ext>
            </a:extLst>
          </p:cNvPr>
          <p:cNvSpPr/>
          <p:nvPr/>
        </p:nvSpPr>
        <p:spPr>
          <a:xfrm flipH="1" flipV="1">
            <a:off x="7649497" y="4109881"/>
            <a:ext cx="2817058" cy="865241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D30ED1F-59DC-69C0-6BC5-5FB483E55B2C}"/>
              </a:ext>
            </a:extLst>
          </p:cNvPr>
          <p:cNvSpPr/>
          <p:nvPr/>
        </p:nvSpPr>
        <p:spPr>
          <a:xfrm>
            <a:off x="8904403" y="4179725"/>
            <a:ext cx="1562152" cy="21857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CB APF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5709F7-FAA5-5F0D-02B9-31F468AB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84F3835-46BA-442C-F00E-B41679921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71" y="127584"/>
            <a:ext cx="8574052" cy="209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6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3FBA-513C-BCEC-3D5E-2CF3CD30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BD74D0D-CFB1-FABD-B9DA-99E43F8D48EA}"/>
              </a:ext>
            </a:extLst>
          </p:cNvPr>
          <p:cNvSpPr txBox="1"/>
          <p:nvPr/>
        </p:nvSpPr>
        <p:spPr>
          <a:xfrm>
            <a:off x="679811" y="1741488"/>
            <a:ext cx="111463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Indexatie bij de diverse Pensioenregelingen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nl-NL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Uitvoering bij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</a:t>
            </a:r>
            <a:r>
              <a:rPr kumimoji="0" lang="nl-NL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Indexatie</a:t>
            </a: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		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	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lang="nl-N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1.1.2007	Interpolis				</a:t>
            </a: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Indexatiecomm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				volgt Interpolis Solidair Pensioen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1.1.2014	Actieven: CB Achmea			Indexatiecommissie, minimaal MPF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Gepensioneerden: Interpolis		Toeslagendepot Solidair Pensioen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1.1.2019	Actieven: CB APF, BPR			afhankelijk van beleggingsrendement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rechten t/m 31.12.2018 bij CB Achmea	Toeslagdepot werkgever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1.1.2023	Actieven: CB APF BPR			afhankelijk van beleggingsrendement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rechten t/m 31.12.2018 bij CB Achmea	geen, door Agrifirm gestopt,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				alleen over opbouw 2015-2019 MPF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C9E0A1-D6F2-CD28-F989-1BE28135F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462" y="147424"/>
            <a:ext cx="6510866" cy="159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1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AAAF65FA-C3C7-8D64-E304-B40A69EF3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51C131AC-D48E-9E56-4584-E6C21D50BD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7948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361ABC12-4A65-D1A7-20B4-1C584B88B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Opening  door voorzitter Adrie Brands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12FD76-769C-A7EE-1209-7CF2A9D0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84" y="1960562"/>
            <a:ext cx="3496892" cy="435133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B15834-3A15-F712-EE06-F4DC273D9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DF3DDF4-37A4-29DC-90AC-BC6AFC7648EE}"/>
              </a:ext>
            </a:extLst>
          </p:cNvPr>
          <p:cNvSpPr txBox="1"/>
          <p:nvPr/>
        </p:nvSpPr>
        <p:spPr>
          <a:xfrm>
            <a:off x="466188" y="1741488"/>
            <a:ext cx="115894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Indexaties %     IP Solidair         CB Achmea		MPF           CPI oktober 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 januari van			          tot 2015     2015-2019				afgeleid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2012			1,40		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nvt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		  	  2,4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2013			1,00		</a:t>
            </a: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nvt</a:t>
            </a: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   	    0  	 	  2,0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2014			   0		1,00			 1,00  		  0,9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			   0		1,25			    0  	  	  1,7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2023			   0		0,42		       	 2,19		16,9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2024			   0		   0     0,74		 0,74		 -2,0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			1,08		   0     1,22		 1,22		  2,6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2026			3,01		   0     2,22		 2,22		  3,0</a:t>
            </a:r>
            <a:b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1.1.2027 gaat MPF “invaren”. Afspraken maken met Agrifirm over indexatie over aanspraken bij CB Achmea over 2015-2019 (was gelijk aan MPF)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C0C0C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2482A2-007E-7931-8F39-5D9922FD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604" y="68976"/>
            <a:ext cx="6424876" cy="15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7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36B00B3-4B07-A958-E8B6-3951254D3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3" y="1216335"/>
            <a:ext cx="8200103" cy="54596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249F458-E78C-5EFB-5282-AF610015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ctrTitle"/>
          </p:nvPr>
        </p:nvSpPr>
        <p:spPr>
          <a:xfrm>
            <a:off x="2209799" y="1397881"/>
            <a:ext cx="7772400" cy="251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Solidair Pensioen Interpolis</a:t>
            </a:r>
            <a:br>
              <a:rPr lang="nl-NL" sz="2800" dirty="0"/>
            </a:br>
            <a:br>
              <a:rPr lang="nl-NL" sz="2800" dirty="0"/>
            </a:br>
            <a:r>
              <a:rPr lang="nl-NL" sz="2000" dirty="0"/>
              <a:t>Overleg met Achmea/Interpolis op 11 februari 2026</a:t>
            </a:r>
            <a:endParaRPr dirty="0"/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1"/>
          </p:nvPr>
        </p:nvSpPr>
        <p:spPr>
          <a:xfrm>
            <a:off x="2566987" y="4200924"/>
            <a:ext cx="7058025" cy="251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nl-NL" sz="19200" b="1" dirty="0">
                <a:solidFill>
                  <a:srgbClr val="FF0000"/>
                </a:solidFill>
              </a:rPr>
              <a:t>Verhoudingsgetal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lang="nl-NL" sz="19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nl-NL" sz="19200" b="1" dirty="0">
                <a:solidFill>
                  <a:srgbClr val="FF0000"/>
                </a:solidFill>
              </a:rPr>
              <a:t>Toeslagendepot 2025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lang="nl-NL" sz="19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nl-NL" sz="19200" b="1" dirty="0">
                <a:solidFill>
                  <a:srgbClr val="FF0000"/>
                </a:solidFill>
              </a:rPr>
              <a:t>Indexatie 3,01%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2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96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nl-NL" sz="2800" b="1" dirty="0">
                <a:solidFill>
                  <a:srgbClr val="FF0000"/>
                </a:solidFill>
              </a:rPr>
              <a:t>	  		</a:t>
            </a:r>
            <a:endParaRPr sz="44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nl-NL" b="1" dirty="0">
                <a:solidFill>
                  <a:srgbClr val="FF0000"/>
                </a:solidFill>
              </a:rPr>
              <a:t>	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09A4AC4-47C6-55FE-D17A-09802EE8A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29" y="26162"/>
            <a:ext cx="5602710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94201-F047-745A-20A6-DBEEF846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5481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Solidair Pensioen Interpolis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EF1FCB-4AAA-2854-A62D-FBD07F6CF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97" y="2711044"/>
            <a:ext cx="9978692" cy="104221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7D7B7DA-4C00-BB72-48F2-1EEA7CBC86EA}"/>
              </a:ext>
            </a:extLst>
          </p:cNvPr>
          <p:cNvSpPr txBox="1"/>
          <p:nvPr/>
        </p:nvSpPr>
        <p:spPr>
          <a:xfrm>
            <a:off x="1192321" y="3975414"/>
            <a:ext cx="10714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Jaar			WO       +     	 WA      /	WNA	=    Verhoudingsgetal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	x 1 miljoen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lain" startAt="2022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		1.905		642		2.532		100,6 %</a:t>
            </a:r>
          </a:p>
          <a:p>
            <a:pPr marL="4572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lain" startAt="2023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		1.967		763		2.602		104,9 %</a:t>
            </a:r>
          </a:p>
          <a:p>
            <a:pPr marL="457200" marR="0" lvl="3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lain" startAt="2024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		2.043		739		2.597		107,1 % </a:t>
            </a:r>
          </a:p>
          <a:p>
            <a:pPr marL="0" marR="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			1.589		959		2.266		112,4 %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B3BE42-CC35-971B-D3D1-B68A4FF2A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58" y="121111"/>
            <a:ext cx="5602710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42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711BD859-B78E-9E22-74FA-9AA5666C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>
            <a:extLst>
              <a:ext uri="{FF2B5EF4-FFF2-40B4-BE49-F238E27FC236}">
                <a16:creationId xmlns:a16="http://schemas.microsoft.com/office/drawing/2014/main" id="{D5147F76-8590-7B48-E4B7-FEFCB11850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7569" y="5744308"/>
            <a:ext cx="11863754" cy="9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397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3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16B128-4CC4-8ABE-E8E7-2C23027BE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462" y="0"/>
            <a:ext cx="5778480" cy="1414753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BB6FACC-5E07-9E20-7357-B0AF205D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1" y="217642"/>
            <a:ext cx="10213258" cy="9847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23C715-2DB1-9FD4-46B4-23BCEFAC7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23" y="1202380"/>
            <a:ext cx="8280414" cy="56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D56A-50CA-AB4A-3C20-A8215F78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AB681C8-E899-E8F5-32AF-E762543D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7" y="1250028"/>
            <a:ext cx="10515600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Regels Solidair Pensioen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E2FA3C0-1A97-099F-CF90-3D33D72CA032}"/>
              </a:ext>
            </a:extLst>
          </p:cNvPr>
          <p:cNvSpPr txBox="1"/>
          <p:nvPr/>
        </p:nvSpPr>
        <p:spPr>
          <a:xfrm>
            <a:off x="562897" y="2664423"/>
            <a:ext cx="11216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Geen toeslagen als het verhoudingsgetal lager is dan 105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CPI is bepalend voor hoogte toeslagen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CPI moet groter zijn dan 0 (per 1 oktober voorgaand jaar)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Verhoudingsgetal tussen 105 en 110: geen volledige toeslag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Volledige toeslag bij verhoudingsgetal boven 110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Toeslag is nooit hoger dan CPI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Door toeslagverlening mag het verhoudingsgetal niet onder 105 komen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Toeslag kan nooit negatief zijn (geen korting van de pensioenen)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nl-NL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8230F5-EA9F-2390-5763-D0C4772A7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42" y="110682"/>
            <a:ext cx="577950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/>
          <p:nvPr/>
        </p:nvSpPr>
        <p:spPr>
          <a:xfrm>
            <a:off x="406400" y="1453833"/>
            <a:ext cx="11937999" cy="587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       </a:t>
            </a: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Conclusies Solidair Pensioen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Pensioenuitkeringen zijn gegarandeerd en kunnen </a:t>
            </a:r>
            <a:r>
              <a:rPr kumimoji="0" lang="nl-NL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worden gekort.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Eindelijk (volledige) indexatie.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Meer gedetailleerde informatie over Toeslagen Solidair Pensioen 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 Adviescommissie Solidair Toeslagendepot kunt u vinden op de website van Interpolis:   </a:t>
            </a:r>
            <a:r>
              <a:rPr kumimoji="0" lang="nl-NL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www.interpolis.nl</a:t>
            </a:r>
            <a:r>
              <a:rPr kumimoji="0" lang="nl-NL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/verzekeren/pensioen: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-  &gt;Informatie over de toeslag bij Solidair Pensioen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-  &gt;Lees meer over de voorwaarden voor het geven van toeslag 				-  &gt;Adviescommissie Solidair Toeslagdepot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  1 maart 2026 staat het definitieve verhoudingsgetal 2025 op de website van Interpolis.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	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BB7EB8-0650-5928-C803-B604AEB45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805" y="39438"/>
            <a:ext cx="5779509" cy="14143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1263271" y="1635759"/>
            <a:ext cx="9638409" cy="5515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solidFill>
                  <a:srgbClr val="FF0000"/>
                </a:solidFill>
              </a:rPr>
              <a:t>Aantal deelnemers in Toeslagenfonds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Solidaire regeling eind 2025</a:t>
            </a: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r>
              <a:rPr lang="nl-NL" sz="2000" dirty="0"/>
              <a:t>						</a:t>
            </a:r>
            <a:r>
              <a:rPr lang="nl-NL" sz="3200" dirty="0"/>
              <a:t>waarvan Agrifirm</a:t>
            </a:r>
            <a:br>
              <a:rPr lang="nl-NL" sz="3200" dirty="0"/>
            </a:br>
            <a:br>
              <a:rPr lang="nl-NL" dirty="0"/>
            </a:br>
            <a:r>
              <a:rPr lang="nl-NL" sz="3200" dirty="0"/>
              <a:t>Gewezen deelnemers   28.204  		   41</a:t>
            </a:r>
            <a:br>
              <a:rPr lang="nl-NL" sz="3200" dirty="0"/>
            </a:br>
            <a:r>
              <a:rPr lang="nl-NL" sz="3200" dirty="0"/>
              <a:t>Gepensioneerden          12.093  		 955		</a:t>
            </a:r>
            <a:br>
              <a:rPr lang="nl-NL" sz="3200" dirty="0"/>
            </a:br>
            <a:r>
              <a:rPr lang="nl-NL" sz="3200" dirty="0"/>
              <a:t>Nabestaanden </a:t>
            </a:r>
            <a:r>
              <a:rPr lang="nl-NL" sz="3200" dirty="0" err="1"/>
              <a:t>uitk</a:t>
            </a:r>
            <a:r>
              <a:rPr lang="nl-NL" sz="3200" dirty="0"/>
              <a:t>.         3.450  		 368</a:t>
            </a:r>
            <a:br>
              <a:rPr lang="nl-NL" sz="3200" dirty="0"/>
            </a:br>
            <a:r>
              <a:rPr lang="nl-NL" sz="3200" dirty="0"/>
              <a:t>Arbeidsongeschikten	        160		   </a:t>
            </a:r>
            <a:r>
              <a:rPr lang="nl-NL" sz="1200" dirty="0"/>
              <a:t> </a:t>
            </a:r>
            <a:r>
              <a:rPr lang="nl-NL" sz="3200" dirty="0"/>
              <a:t>  3</a:t>
            </a:r>
            <a:br>
              <a:rPr lang="nl-NL" sz="3200" dirty="0"/>
            </a:br>
            <a:br>
              <a:rPr lang="nl-NL" sz="3200" dirty="0"/>
            </a:br>
            <a:r>
              <a:rPr lang="nl-NL" sz="3200" dirty="0"/>
              <a:t>Totaal		            43.907	        1.367</a:t>
            </a:r>
            <a:br>
              <a:rPr lang="nl-NL" sz="2000" dirty="0"/>
            </a:br>
            <a:endParaRPr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95EB160-5F53-2E2C-FD2D-5E3DD60D3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25" y="100522"/>
            <a:ext cx="5779509" cy="14143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>
            <a:spLocks noGrp="1"/>
          </p:cNvSpPr>
          <p:nvPr>
            <p:ph type="body" idx="1"/>
          </p:nvPr>
        </p:nvSpPr>
        <p:spPr>
          <a:xfrm>
            <a:off x="914400" y="1868994"/>
            <a:ext cx="10008158" cy="479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b="1" u="sng" dirty="0"/>
              <a:t>Toekomst van onze vereniging 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Ontwikkeling toeslagendepot blijven we volgen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 err="1"/>
              <a:t>Hoorrecht</a:t>
            </a:r>
            <a:r>
              <a:rPr lang="nl-NL" b="1" dirty="0"/>
              <a:t> </a:t>
            </a:r>
            <a:r>
              <a:rPr lang="nl-NL" b="1" dirty="0" err="1"/>
              <a:t>t.a.v</a:t>
            </a:r>
            <a:r>
              <a:rPr lang="nl-NL" b="1" dirty="0"/>
              <a:t> besluiten </a:t>
            </a:r>
            <a:r>
              <a:rPr lang="nl-NL" b="1" dirty="0" err="1"/>
              <a:t>Agrifirm</a:t>
            </a:r>
            <a:r>
              <a:rPr lang="nl-NL" b="1" dirty="0"/>
              <a:t> gepensioneerden vallende onder nieuwe pensioenovereenkomst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Jaarlijks gesprek met </a:t>
            </a:r>
            <a:r>
              <a:rPr lang="nl-NL" b="1" dirty="0" err="1"/>
              <a:t>Agrifirm</a:t>
            </a:r>
            <a:r>
              <a:rPr lang="nl-NL" b="1" dirty="0"/>
              <a:t> over “ontwikkeling pensioenen”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B9E459-FE1E-DD54-7402-D8D83A0D4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86" y="4655813"/>
            <a:ext cx="4042787" cy="185325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C19EB53-3F1B-9AD9-0CB1-20633AE0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5BF6C4-71AF-4D11-FB26-F4B02CA25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>
          <a:extLst>
            <a:ext uri="{FF2B5EF4-FFF2-40B4-BE49-F238E27FC236}">
              <a16:creationId xmlns:a16="http://schemas.microsoft.com/office/drawing/2014/main" id="{5A89D865-4CC3-F427-1B23-9DA80588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>
            <a:extLst>
              <a:ext uri="{FF2B5EF4-FFF2-40B4-BE49-F238E27FC236}">
                <a16:creationId xmlns:a16="http://schemas.microsoft.com/office/drawing/2014/main" id="{3AA2BB4F-11AA-5F59-859C-AD28E3A6BA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76141" y="2133600"/>
            <a:ext cx="887274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1978FA1-245C-FCB5-1EE9-5D8DCCDF8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26925"/>
              </p:ext>
            </p:extLst>
          </p:nvPr>
        </p:nvGraphicFramePr>
        <p:xfrm>
          <a:off x="838200" y="3894614"/>
          <a:ext cx="10515600" cy="5791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84076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ED7101"/>
                          </a:solidFill>
                          <a:effectLst/>
                          <a:latin typeface="Arial" panose="020B0604020202020204" pitchFamily="34" charset="0"/>
                        </a:rPr>
                        <a:t>Financieel</a:t>
                      </a:r>
                    </a:p>
                    <a:p>
                      <a:endParaRPr lang="nl-NL" b="1" dirty="0">
                        <a:solidFill>
                          <a:srgbClr val="ED710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5815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C92F27B-1E11-9622-A254-FB25490EC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710" y="2651209"/>
            <a:ext cx="8639756" cy="29430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9675" rIns="0" bIns="13172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600" b="1" i="0" u="none" strike="noStrike" cap="none" normalizeH="0" baseline="0" dirty="0">
                <a:ln>
                  <a:noFill/>
                </a:ln>
                <a:solidFill>
                  <a:srgbClr val="0057A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Wijziging belasting en premies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Bijna elk jaar past de overheid de belastingtarieven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premies aan en hierdoor ontvangt u in 2026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waarschijnlijk meer pensioen.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 ziet u terug op uw betaalspecificatie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 ‘Loonheffing’ en ‘Bijdrage </a:t>
            </a:r>
            <a:r>
              <a:rPr kumimoji="0" lang="nl-NL" altLang="nl-NL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Zvw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23FC3CA-A986-4731-942B-430FC3AC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DEA1B3-B156-5AB3-A955-A0BB9E18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7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497EC3D2-069D-754F-AD9C-4089A7C4E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2E334743-8DF0-1C53-CB6F-47BF513CBC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3066" y="1887072"/>
            <a:ext cx="12321632" cy="492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 algn="l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Welkom iedereen</a:t>
            </a: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</a:t>
            </a: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leden  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nieuwe leden                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gasten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sz="3200" dirty="0"/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EF6A293C-B830-6546-4BBA-334C1AF9F4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92313" y="6907213"/>
            <a:ext cx="7920037" cy="99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92" name="Google Shape;92;p1" descr="2Q==">
            <a:extLst>
              <a:ext uri="{FF2B5EF4-FFF2-40B4-BE49-F238E27FC236}">
                <a16:creationId xmlns:a16="http://schemas.microsoft.com/office/drawing/2014/main" id="{4CD06535-D7BB-2C4C-84CD-F67E11B992DC}"/>
              </a:ext>
            </a:extLst>
          </p:cNvPr>
          <p:cNvSpPr/>
          <p:nvPr/>
        </p:nvSpPr>
        <p:spPr>
          <a:xfrm>
            <a:off x="5200650" y="2828925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 descr="2Q==">
            <a:extLst>
              <a:ext uri="{FF2B5EF4-FFF2-40B4-BE49-F238E27FC236}">
                <a16:creationId xmlns:a16="http://schemas.microsoft.com/office/drawing/2014/main" id="{C7BC439A-A1A7-CDA5-53E2-4DF702A835BF}"/>
              </a:ext>
            </a:extLst>
          </p:cNvPr>
          <p:cNvSpPr/>
          <p:nvPr/>
        </p:nvSpPr>
        <p:spPr>
          <a:xfrm>
            <a:off x="1616075" y="46038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 descr="2Q==">
            <a:extLst>
              <a:ext uri="{FF2B5EF4-FFF2-40B4-BE49-F238E27FC236}">
                <a16:creationId xmlns:a16="http://schemas.microsoft.com/office/drawing/2014/main" id="{266B3BB9-2996-2E52-6472-C0108F5B65BD}"/>
              </a:ext>
            </a:extLst>
          </p:cNvPr>
          <p:cNvSpPr/>
          <p:nvPr/>
        </p:nvSpPr>
        <p:spPr>
          <a:xfrm>
            <a:off x="5232400" y="2852738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 descr="Afbeeldingsresultaat voor plaatje hartelijk welkom">
            <a:extLst>
              <a:ext uri="{FF2B5EF4-FFF2-40B4-BE49-F238E27FC236}">
                <a16:creationId xmlns:a16="http://schemas.microsoft.com/office/drawing/2014/main" id="{47C45748-0D32-DC07-26E4-32C34C349FF8}"/>
              </a:ext>
            </a:extLst>
          </p:cNvPr>
          <p:cNvSpPr/>
          <p:nvPr/>
        </p:nvSpPr>
        <p:spPr>
          <a:xfrm>
            <a:off x="149225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D8B6D0-6CAF-E9ED-D156-529D86F4DB37}"/>
              </a:ext>
            </a:extLst>
          </p:cNvPr>
          <p:cNvSpPr txBox="1"/>
          <p:nvPr/>
        </p:nvSpPr>
        <p:spPr>
          <a:xfrm>
            <a:off x="3047163" y="8221413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147970-FD88-5F28-78D4-259C05F2B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30" y="2930013"/>
            <a:ext cx="5408089" cy="37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2B2F51E-F200-B484-3D09-112B591B7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0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>
            <a:spLocks noGrp="1"/>
          </p:cNvSpPr>
          <p:nvPr>
            <p:ph type="body" idx="1"/>
          </p:nvPr>
        </p:nvSpPr>
        <p:spPr>
          <a:xfrm>
            <a:off x="1919288" y="2133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/>
              <a:t>Jaarlijks overleg met de verzekeringsmaatschappijen die onze pensioenen beheren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/>
              <a:t>Mogelijkheid bieden voor onderlinge contacten leden (jaarvergaderingen).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332FC8-7B93-A4D1-F1D9-F6FF4C86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339E49-93EA-F388-DDB4-CC3AE941D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body" idx="1"/>
          </p:nvPr>
        </p:nvSpPr>
        <p:spPr>
          <a:xfrm>
            <a:off x="532563" y="1999622"/>
            <a:ext cx="10570865" cy="46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nl-NL" sz="4800" dirty="0">
                <a:solidFill>
                  <a:schemeClr val="hlink"/>
                </a:solidFill>
                <a:hlinkClick r:id="rId3"/>
              </a:rPr>
              <a:t>Communicatie </a:t>
            </a:r>
            <a:r>
              <a:rPr lang="nl-NL" sz="4800" dirty="0">
                <a:solidFill>
                  <a:schemeClr val="hlink"/>
                </a:solidFill>
              </a:rPr>
              <a:t> niet meer per post </a:t>
            </a:r>
            <a:endParaRPr sz="4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800" u="sng" dirty="0">
              <a:solidFill>
                <a:schemeClr val="hlink"/>
              </a:solidFill>
              <a:hlinkClick r:id="rId3"/>
            </a:endParaRPr>
          </a:p>
          <a:p>
            <a:pPr marL="228600" indent="-228600">
              <a:buSzPts val="2800"/>
            </a:pPr>
            <a:r>
              <a:rPr lang="nl-NL" sz="3200" b="1" dirty="0"/>
              <a:t>Stukken vergadering via website</a:t>
            </a:r>
          </a:p>
          <a:p>
            <a:pPr marL="0" indent="0">
              <a:buSzPts val="2800"/>
              <a:buNone/>
            </a:pPr>
            <a:r>
              <a:rPr lang="nl-NL" sz="3200" b="1" u="sng" dirty="0">
                <a:solidFill>
                  <a:schemeClr val="hlink"/>
                </a:solidFill>
                <a:hlinkClick r:id="rId3"/>
              </a:rPr>
              <a:t>   </a:t>
            </a:r>
            <a:r>
              <a:rPr lang="nl-NL" sz="3200" u="sng" dirty="0">
                <a:solidFill>
                  <a:schemeClr val="hlink"/>
                </a:solidFill>
                <a:hlinkClick r:id="rId3"/>
              </a:rPr>
              <a:t>www.agrifirm-pensionada.nl</a:t>
            </a:r>
            <a:r>
              <a:rPr lang="nl-NL" sz="3200" dirty="0"/>
              <a:t>   </a:t>
            </a:r>
            <a:endParaRPr lang="nl-NL" sz="32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NL"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3200" b="1" dirty="0"/>
              <a:t>Reacties op email via outlook</a:t>
            </a:r>
            <a:endParaRPr sz="3200" dirty="0"/>
          </a:p>
          <a:p>
            <a:pPr marL="1143000" lvl="2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1143000" lvl="2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ECA707-7B73-0D00-0035-6EDC19479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853" y="3429000"/>
            <a:ext cx="4860351" cy="340887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26F16A0-1987-DCE8-D272-99FD58A99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6F745A-2E05-EBF2-47CA-3036ABB18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body" idx="1"/>
          </p:nvPr>
        </p:nvSpPr>
        <p:spPr>
          <a:xfrm>
            <a:off x="1160206" y="1741488"/>
            <a:ext cx="10023609" cy="49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3200" b="1" dirty="0"/>
              <a:t>Vragen altijd via 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3200" b="1" u="sng" dirty="0">
                <a:solidFill>
                  <a:schemeClr val="hlink"/>
                </a:solidFill>
                <a:hlinkClick r:id="rId3"/>
              </a:rPr>
              <a:t>www.agrifirm-pensionada.nl</a:t>
            </a:r>
            <a:r>
              <a:rPr lang="nl-NL" sz="3200" b="1" dirty="0"/>
              <a:t> of </a:t>
            </a:r>
            <a:endParaRPr lang="nl-NL"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3200" b="1" dirty="0">
                <a:solidFill>
                  <a:schemeClr val="hlink"/>
                </a:solidFill>
                <a:hlinkClick r:id="rId4"/>
              </a:rPr>
              <a:t>agrifirmpensioen@outlook.com</a:t>
            </a:r>
            <a:r>
              <a:rPr lang="nl-NL" sz="3200" b="1" dirty="0"/>
              <a:t> 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nl-NL" sz="3200" b="1" dirty="0"/>
              <a:t>Link naar Solidair pensioen Interpolis</a:t>
            </a:r>
            <a:endParaRPr sz="32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nl-NL" sz="3200" b="1" u="sng" dirty="0">
                <a:solidFill>
                  <a:schemeClr val="hlink"/>
                </a:solidFill>
                <a:hlinkClick r:id="rId5"/>
              </a:rPr>
              <a:t>https://www.interpolis.nl/particulier/verzekeringen/pensioen/solidair-pensioen/Paginas/werknemer.aspx</a:t>
            </a:r>
            <a:endParaRPr sz="3200" b="1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32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nl-NL" sz="3200" b="1" dirty="0"/>
              <a:t>Link naar informatie Solidair Pensioen;</a:t>
            </a:r>
            <a:endParaRPr sz="32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None/>
            </a:pPr>
            <a:r>
              <a:rPr lang="nl-NL" sz="3200" b="1" u="sng" dirty="0">
                <a:solidFill>
                  <a:srgbClr val="1F497D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https://www.interpolis.nl/dossiers/solidair-pensioen</a:t>
            </a:r>
            <a:endParaRPr sz="3200" b="1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FEBE13-3DEA-C9F1-D70F-D7100E83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B8CF11-BEE4-E21B-218F-78A343D68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>
            <a:spLocks noGrp="1"/>
          </p:cNvSpPr>
          <p:nvPr>
            <p:ph type="body" idx="1"/>
          </p:nvPr>
        </p:nvSpPr>
        <p:spPr>
          <a:xfrm>
            <a:off x="1135464" y="1919236"/>
            <a:ext cx="9013424" cy="474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Belangrijke telefoonnummers of emailadressen</a:t>
            </a:r>
            <a:endParaRPr dirty="0"/>
          </a:p>
          <a:p>
            <a:pPr marL="685800" lvl="1" indent="-101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8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 err="1"/>
              <a:t>Agrifirm</a:t>
            </a:r>
            <a:r>
              <a:rPr lang="nl-NL" b="1" dirty="0"/>
              <a:t> info pensioenen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088-4881000 (algemeen nummer)</a:t>
            </a:r>
            <a:endParaRPr sz="28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800" b="1"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Interpolis info pensioenen</a:t>
            </a:r>
            <a:endParaRPr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 013-4622033</a:t>
            </a:r>
            <a:endParaRPr sz="2800" b="1" dirty="0"/>
          </a:p>
          <a:p>
            <a:pPr marL="342900" lvl="1" indent="-3429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nl-NL" sz="2800" b="1" dirty="0"/>
              <a:t>Achmea adviesgroep info pensioenen</a:t>
            </a:r>
            <a:endParaRPr sz="28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058-2979766 </a:t>
            </a:r>
            <a:endParaRPr sz="2800" dirty="0"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058-2979444</a:t>
            </a:r>
            <a:endParaRPr sz="2800" dirty="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685800" lvl="1" indent="-101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78A672-794D-4576-CA77-069728B7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307" y="3072302"/>
            <a:ext cx="3835229" cy="358726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2608436-4744-F5A7-D948-4C17BA6BD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90D114D-F586-F1C0-9629-1D478ACB8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ok voor op het werk hoe iemand nog iets voor de ...">
            <a:extLst>
              <a:ext uri="{FF2B5EF4-FFF2-40B4-BE49-F238E27FC236}">
                <a16:creationId xmlns:a16="http://schemas.microsoft.com/office/drawing/2014/main" id="{42BDA60D-5354-7909-821E-A720F992A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4" y="1815230"/>
            <a:ext cx="7433187" cy="54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65CD8A4-265B-D39D-B6BF-A9941F695381}"/>
              </a:ext>
            </a:extLst>
          </p:cNvPr>
          <p:cNvSpPr txBox="1"/>
          <p:nvPr/>
        </p:nvSpPr>
        <p:spPr>
          <a:xfrm>
            <a:off x="7895302" y="1928229"/>
            <a:ext cx="399189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Vorig hadden we de vraag wanneer de fabriek in Oss is geopend </a:t>
            </a:r>
          </a:p>
          <a:p>
            <a:pPr algn="ctr"/>
            <a:r>
              <a:rPr lang="nl-NL" sz="2800" dirty="0"/>
              <a:t>Dat weten we inmiddels </a:t>
            </a:r>
          </a:p>
          <a:p>
            <a:pPr algn="ctr"/>
            <a:r>
              <a:rPr lang="nl-NL" sz="3200" dirty="0"/>
              <a:t>1986</a:t>
            </a:r>
          </a:p>
          <a:p>
            <a:pPr algn="ctr"/>
            <a:r>
              <a:rPr lang="nl-NL" sz="3200" dirty="0"/>
              <a:t>40 jarig jubileum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9D3AEA5-2ACE-3282-3064-F900CF566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5" y="1498402"/>
            <a:ext cx="2685072" cy="142177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9236987-B1D8-7B9C-2571-C37283EB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649EEC-AFA9-BAF6-DD1E-C29D29D60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619A1606-4530-6331-582F-E5B7A8B9D3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5163BD-2DDF-CC34-2320-28C0AA007B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235" y="5159883"/>
            <a:ext cx="1859835" cy="179935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C85151B9-7BBE-4550-A56E-FCF640920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>
            <a:extLst>
              <a:ext uri="{FF2B5EF4-FFF2-40B4-BE49-F238E27FC236}">
                <a16:creationId xmlns:a16="http://schemas.microsoft.com/office/drawing/2014/main" id="{8291055F-5ECA-CBD0-766B-18F9D963D1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741488"/>
            <a:ext cx="9980613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b="1" dirty="0"/>
              <a:t>Dinsdag in Boekel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dirty="0"/>
              <a:t>Toon van der Heijden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dirty="0"/>
              <a:t>Presentatie </a:t>
            </a: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zijn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ervaringen bij agrarische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adviesbezoeken als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vrijwillger</a:t>
            </a: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vanuit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Pum</a:t>
            </a: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o.a.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India, Zimbabwe, Zambia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Benin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4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C5E8FF-D8EE-80BD-B67F-63A70A62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37DED7-A9D1-B630-EEE2-430420E6D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90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E3ECE4A0-0802-D3D7-5373-FF18E6206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>
            <a:extLst>
              <a:ext uri="{FF2B5EF4-FFF2-40B4-BE49-F238E27FC236}">
                <a16:creationId xmlns:a16="http://schemas.microsoft.com/office/drawing/2014/main" id="{70F48A36-D436-EC64-0CAA-57B951800B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8246" y="1741488"/>
            <a:ext cx="11723077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b="1" dirty="0"/>
              <a:t>Donderdag in Steenwijk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sz="4000" b="1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b="1" dirty="0"/>
              <a:t>Presentatie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sz="4000" b="1" dirty="0" err="1"/>
              <a:t>Better</a:t>
            </a:r>
            <a:r>
              <a:rPr lang="nl-NL" sz="4000" b="1" dirty="0"/>
              <a:t> </a:t>
            </a:r>
            <a:r>
              <a:rPr lang="nl-NL" sz="4000" b="1" dirty="0" err="1"/>
              <a:t>Together</a:t>
            </a:r>
            <a:r>
              <a:rPr lang="nl-NL" sz="4000" b="1" dirty="0"/>
              <a:t> door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Dhr. Allard Eggink werkzaam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</a:t>
            </a:r>
            <a:r>
              <a:rPr lang="nl-NL" sz="4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Agrifirm</a:t>
            </a:r>
            <a:r>
              <a:rPr lang="nl-NL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Oekraïne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gaat ons heel veel vertellen over dat land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F11DD7-A799-BA9F-4F9E-FA5CC36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6E6AC2-A5AC-172C-C31E-B8B9C41D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50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E2AB9E85-C594-B9F3-1C09-BE175346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4FAE536-0B05-0F4F-4E29-1CC38748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77" y="1858794"/>
            <a:ext cx="4263364" cy="4999206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A7CD14-B59D-5B2D-4399-87F19F378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923947"/>
            <a:ext cx="4009103" cy="4351338"/>
          </a:xfrm>
        </p:spPr>
        <p:txBody>
          <a:bodyPr/>
          <a:lstStyle/>
          <a:p>
            <a:pPr algn="ctr"/>
            <a:r>
              <a:rPr lang="nl-NL" sz="4400" dirty="0"/>
              <a:t>Na de presentatie volgt een heerlijke lunch en is er volop tijd om bij te praten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F8E0036-1236-F9F5-1ACA-36CFA332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F3F27D-5162-1672-1CF1-3E06132F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78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9CB4D421-1A85-AE5F-082B-22082642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>
            <a:extLst>
              <a:ext uri="{FF2B5EF4-FFF2-40B4-BE49-F238E27FC236}">
                <a16:creationId xmlns:a16="http://schemas.microsoft.com/office/drawing/2014/main" id="{71704587-6E31-3F6E-FCDA-1CC8648153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502" y="1258530"/>
            <a:ext cx="12152995" cy="6121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Twee sprekers van de raad van </a:t>
            </a:r>
            <a:r>
              <a:rPr lang="nl-NL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commissarisen</a:t>
            </a:r>
            <a:r>
              <a:rPr lang="nl-NL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Royal </a:t>
            </a:r>
            <a:r>
              <a:rPr lang="nl-NL" sz="3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Agrifirm</a:t>
            </a:r>
            <a:endParaRPr lang="nl-NL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Boekel </a:t>
            </a:r>
            <a:r>
              <a:rPr lang="nl-N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dhr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Teun Smits lid RVC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Steenwijk 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voorzitter RVC </a:t>
            </a:r>
            <a:r>
              <a:rPr lang="nl-NL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dhr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Gerben Smeenk </a:t>
            </a:r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presentatie ‘strategie full speed </a:t>
            </a:r>
            <a:r>
              <a:rPr lang="nl-N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ahead</a:t>
            </a:r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bij </a:t>
            </a:r>
            <a:r>
              <a:rPr lang="nl-N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Agrifirm</a:t>
            </a:r>
            <a:endParaRPr lang="nl-NL" sz="4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6A36EFA-645A-89DA-CC77-AEFD060BC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10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C50210-B8F1-AFED-677F-FF2CE77A4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92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body" idx="1"/>
          </p:nvPr>
        </p:nvSpPr>
        <p:spPr>
          <a:xfrm>
            <a:off x="480647" y="1755775"/>
            <a:ext cx="11711354" cy="510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b="1" dirty="0"/>
              <a:t>Dankjewel leden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Fijn om met jullie samen te werken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Fijn ook dat jullie je zo geweldig enthousiast  zijn </a:t>
            </a:r>
            <a:endParaRPr sz="28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/>
              <a:t>Fijn dat we het altijd eens werden en elkaar ondersteunen.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sz="3000" b="1" dirty="0"/>
              <a:t>Dank aan de gastheer,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sz="3000" b="1" dirty="0"/>
              <a:t>Dank aan de medewerkers,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sz="3000" b="1" dirty="0"/>
              <a:t>Dank aan de sprekers.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nl-NL" sz="2800" dirty="0"/>
              <a:t>Het gaat allen goed!!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325" name="Google Shape;32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50" y="1633031"/>
            <a:ext cx="3436277" cy="138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0374" y="1896452"/>
            <a:ext cx="2880527" cy="112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F618614-5743-058A-4218-41359F4EF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652" y="4891699"/>
            <a:ext cx="4004332" cy="1673225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02477290-3568-6D94-E9BE-529B50D1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F89290-2147-BB9D-CBD1-11BA1C2A5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E9DA1910-B318-6934-DD1D-CEBE7E5A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47C85602-D7A9-15CA-4053-D069ABE3F2D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323" y="1810180"/>
            <a:ext cx="13569509" cy="492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 algn="l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Een moment stilte 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 de leden die ons 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afgelopen jaren 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6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ontvallen zijn.</a:t>
            </a: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6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nl-NL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sz="3200" dirty="0"/>
          </a:p>
        </p:txBody>
      </p: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F5CF3974-256E-3B5D-D70D-923CEDCC524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92313" y="6907213"/>
            <a:ext cx="7920037" cy="998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92" name="Google Shape;92;p1" descr="2Q==">
            <a:extLst>
              <a:ext uri="{FF2B5EF4-FFF2-40B4-BE49-F238E27FC236}">
                <a16:creationId xmlns:a16="http://schemas.microsoft.com/office/drawing/2014/main" id="{268384E8-9B73-2574-4141-C8DE2CED6A40}"/>
              </a:ext>
            </a:extLst>
          </p:cNvPr>
          <p:cNvSpPr/>
          <p:nvPr/>
        </p:nvSpPr>
        <p:spPr>
          <a:xfrm>
            <a:off x="5200650" y="2828925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 descr="2Q==">
            <a:extLst>
              <a:ext uri="{FF2B5EF4-FFF2-40B4-BE49-F238E27FC236}">
                <a16:creationId xmlns:a16="http://schemas.microsoft.com/office/drawing/2014/main" id="{D4BF06A2-704A-D8D4-57E6-F6EFCB3A4778}"/>
              </a:ext>
            </a:extLst>
          </p:cNvPr>
          <p:cNvSpPr/>
          <p:nvPr/>
        </p:nvSpPr>
        <p:spPr>
          <a:xfrm>
            <a:off x="1616075" y="46038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 descr="2Q==">
            <a:extLst>
              <a:ext uri="{FF2B5EF4-FFF2-40B4-BE49-F238E27FC236}">
                <a16:creationId xmlns:a16="http://schemas.microsoft.com/office/drawing/2014/main" id="{262FEE1C-F6B9-CF45-D4D9-76051F5E0BC2}"/>
              </a:ext>
            </a:extLst>
          </p:cNvPr>
          <p:cNvSpPr/>
          <p:nvPr/>
        </p:nvSpPr>
        <p:spPr>
          <a:xfrm>
            <a:off x="5232400" y="2852738"/>
            <a:ext cx="17907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 descr="Afbeeldingsresultaat voor plaatje hartelijk welkom">
            <a:extLst>
              <a:ext uri="{FF2B5EF4-FFF2-40B4-BE49-F238E27FC236}">
                <a16:creationId xmlns:a16="http://schemas.microsoft.com/office/drawing/2014/main" id="{A2F210DD-90C1-4F1C-28E1-3724EDDD6DD6}"/>
              </a:ext>
            </a:extLst>
          </p:cNvPr>
          <p:cNvSpPr/>
          <p:nvPr/>
        </p:nvSpPr>
        <p:spPr>
          <a:xfrm>
            <a:off x="149225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96308B8-0EAD-1E42-3209-A0DF35EB7B4E}"/>
              </a:ext>
            </a:extLst>
          </p:cNvPr>
          <p:cNvSpPr txBox="1"/>
          <p:nvPr/>
        </p:nvSpPr>
        <p:spPr>
          <a:xfrm>
            <a:off x="3047163" y="8221413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dirty="0">
                <a:effectLst/>
              </a:rPr>
              <a:t> 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6C4ADD7-8B0A-399F-0AB4-E4DD84C48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  <p:pic>
        <p:nvPicPr>
          <p:cNvPr id="3" name="Picture 2" descr="s.v. - Minuut stilte voor: Tessa Worp. Met grote verslagenheid hebben wij  kennisgenomen van het overlijden van Tessa Worp. Haar overlijden slaat een  diep gat in onze club en in de harten">
            <a:extLst>
              <a:ext uri="{FF2B5EF4-FFF2-40B4-BE49-F238E27FC236}">
                <a16:creationId xmlns:a16="http://schemas.microsoft.com/office/drawing/2014/main" id="{20E19A6F-6220-AD12-DA1A-D1409086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67" y="1810180"/>
            <a:ext cx="3781510" cy="472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60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>
            <a:spLocks noGrp="1"/>
          </p:cNvSpPr>
          <p:nvPr>
            <p:ph type="body" idx="1"/>
          </p:nvPr>
        </p:nvSpPr>
        <p:spPr>
          <a:xfrm>
            <a:off x="189047" y="1755775"/>
            <a:ext cx="8147538" cy="510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Zorg dat we beschikken over jullie juiste emailadres </a:t>
            </a:r>
          </a:p>
          <a:p>
            <a:pPr marL="228600" indent="-50800">
              <a:buSzPts val="2800"/>
              <a:buNone/>
            </a:pPr>
            <a:r>
              <a:rPr lang="nl-NL" b="1" dirty="0"/>
              <a:t>Goede reis naar huis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Kijk voor meer info op onze site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Zet alvast  de voorlopige planning in je agenda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					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							13 April 2027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 dirty="0"/>
              <a:t>				15 april 2025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525B49-1F73-2B21-50F0-DDA19893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646" y="1755775"/>
            <a:ext cx="3606533" cy="2312133"/>
          </a:xfrm>
          <a:prstGeom prst="rect">
            <a:avLst/>
          </a:prstGeom>
        </p:spPr>
      </p:pic>
      <p:pic>
        <p:nvPicPr>
          <p:cNvPr id="2" name="Picture 2" descr="BBQ bestellen Boekel | BBQenzo.nl">
            <a:extLst>
              <a:ext uri="{FF2B5EF4-FFF2-40B4-BE49-F238E27FC236}">
                <a16:creationId xmlns:a16="http://schemas.microsoft.com/office/drawing/2014/main" id="{1CC2F605-5AA0-504B-1905-D5F9D11C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0" y="4306887"/>
            <a:ext cx="2421525" cy="16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C7A3A16-EAA0-9078-AFE4-A260CBE67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24" y="4196973"/>
            <a:ext cx="1986882" cy="24319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49D2451-8E08-9DBC-549F-5AA161CFF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D317038-0F26-9062-882E-DBF4FB68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>
          <a:extLst>
            <a:ext uri="{FF2B5EF4-FFF2-40B4-BE49-F238E27FC236}">
              <a16:creationId xmlns:a16="http://schemas.microsoft.com/office/drawing/2014/main" id="{B74E5635-F65E-F4AF-0BC6-F9DDC1A55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>
            <a:extLst>
              <a:ext uri="{FF2B5EF4-FFF2-40B4-BE49-F238E27FC236}">
                <a16:creationId xmlns:a16="http://schemas.microsoft.com/office/drawing/2014/main" id="{D904D9A0-8899-81AC-724D-BFFE08BC7B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2000" y="1641231"/>
            <a:ext cx="22714389" cy="1188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NL" sz="6000" dirty="0"/>
          </a:p>
          <a:p>
            <a:pPr marL="228600" lvl="0" indent="-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6000" dirty="0"/>
              <a:t>Tijd voor een borrel en </a:t>
            </a:r>
            <a:r>
              <a:rPr lang="nl-NL" sz="6000" dirty="0" err="1"/>
              <a:t>nakletsen</a:t>
            </a:r>
            <a:endParaRPr lang="nl-NL" sz="6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47623B-83A3-A127-ED8B-7D1AB0BF6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14" y="3333252"/>
            <a:ext cx="3263778" cy="352474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C40C9E1-6D71-FFFD-D944-4C5EE9D9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454" y="3587751"/>
            <a:ext cx="3263778" cy="326377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A53D0E7-9601-2E56-34E8-E82DD3C8D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5B3A71E-E729-0595-F063-24079717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A1AD6F9-1972-4FFD-92C6-A664A9331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355" y="279984"/>
            <a:ext cx="560118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0" y="1741488"/>
            <a:ext cx="12057379" cy="511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Agenda;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Vaststellen notulen Algemene Ledenvergaderingen  8 en 10 april  2025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Verslag activiteiten 2025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Toelichting op jaarrekening 2025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(her) Verkiezing bestuurslid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Gang van zaken pensioenen </a:t>
            </a:r>
            <a:endParaRPr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Rondvraag</a:t>
            </a:r>
            <a:endParaRPr dirty="0"/>
          </a:p>
          <a:p>
            <a:pPr marL="685800" lvl="1" indent="-205740">
              <a:buSzPct val="100000"/>
            </a:pPr>
            <a:r>
              <a:rPr lang="nl-NL" b="1" dirty="0"/>
              <a:t>In Boekel presentatie van Toon van der Heijden over agrarische advies vanuit </a:t>
            </a:r>
            <a:r>
              <a:rPr lang="nl-NL" b="1" dirty="0" err="1"/>
              <a:t>Pum</a:t>
            </a:r>
            <a:r>
              <a:rPr lang="nl-NL" b="1" dirty="0"/>
              <a:t>   </a:t>
            </a:r>
            <a:endParaRPr b="1" dirty="0"/>
          </a:p>
          <a:p>
            <a:pPr marL="685800" lvl="1" indent="-17621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75000"/>
              <a:buChar char="•"/>
            </a:pPr>
            <a:r>
              <a:rPr lang="nl-NL" b="1" dirty="0"/>
              <a:t>In Steenwijk presentatie van Allard Eggink over zijn werk in </a:t>
            </a:r>
            <a:r>
              <a:rPr lang="nl-NL" b="1" dirty="0" err="1"/>
              <a:t>Oekraine</a:t>
            </a:r>
            <a:endParaRPr b="1"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Lunch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Bijpraten 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Presentatie Teun Smits of Gerben Smeenk van de raad van commissarissen</a:t>
            </a:r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Sluiting </a:t>
            </a:r>
            <a:endParaRPr lang="nl-NL" dirty="0"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b="1" dirty="0"/>
              <a:t>Napraten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EA22420-6B94-653C-67C7-524D4366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2930" y="4698125"/>
            <a:ext cx="1809135" cy="104356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265405B-10B8-5F59-61F3-6D2FC3E5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E81C387-80A1-1A3C-E026-B741FE179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246185" y="1637880"/>
            <a:ext cx="11198888" cy="522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Notulen Ledenvergadering 2025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nl-NL"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Activiteiten 2024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Toelichting jaarrekening 2024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Bevindingen Kascommissie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Gang van zaken solidair pensioen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Boekel cabaret Has &amp; Jas / Ruud </a:t>
            </a:r>
            <a:r>
              <a:rPr lang="nl-NL" b="1" dirty="0" err="1"/>
              <a:t>Fleskens</a:t>
            </a:r>
            <a:r>
              <a:rPr lang="nl-NL" b="1" dirty="0"/>
              <a:t> en compagnon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Steenwijk Toon van der Heijden over vrijwilligers werk in India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dirty="0"/>
              <a:t>Inleiding Boekel en Steenwijk  door Hendrik Arends 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b="1" dirty="0"/>
              <a:t>   commercieel directeur coöperatie zaken bij Royal </a:t>
            </a:r>
            <a:r>
              <a:rPr lang="nl-NL" b="1" dirty="0" err="1"/>
              <a:t>Agrifirm</a:t>
            </a:r>
            <a:r>
              <a:rPr lang="nl-NL" b="1" dirty="0"/>
              <a:t> </a:t>
            </a:r>
            <a:endParaRPr lang="nl-NL" b="1" i="1" u="sng"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i="1" u="sng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b="1" i="1" u="sng" dirty="0"/>
              <a:t>Goedkeuring vergadering?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05D2D3-A865-587F-304F-2291AACE4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542" y="1937811"/>
            <a:ext cx="3091639" cy="398120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1BFF5A15-D965-1A8D-4681-70345244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44986D-FD90-9518-187C-97AF9070C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105553" y="2133600"/>
            <a:ext cx="11389761" cy="4817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sz="4000" b="1" dirty="0"/>
              <a:t>Jaarverslag activiteiten vereniging in 2025</a:t>
            </a:r>
            <a:endParaRPr sz="4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000" b="1" dirty="0"/>
              <a:t>Aantal leden eind 2024 749 leden </a:t>
            </a:r>
            <a:endParaRPr sz="4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000" b="1" dirty="0"/>
              <a:t>Aantal leden maart 2026 743 leden                                                   </a:t>
            </a:r>
            <a:endParaRPr sz="4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000" b="1" baseline="30000" dirty="0"/>
              <a:t>17e</a:t>
            </a:r>
            <a:r>
              <a:rPr lang="nl-NL" sz="4000" b="1" dirty="0"/>
              <a:t> Algemene vergadering </a:t>
            </a:r>
            <a:endParaRPr sz="40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4000" b="1" dirty="0"/>
              <a:t>Aantal bestuursvergaderingen 6</a:t>
            </a:r>
            <a:endParaRPr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DA9E67-8BDB-DB5F-EF7C-6FB099B1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922" y="4086807"/>
            <a:ext cx="3805525" cy="286459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37E488D-3030-A793-C735-5FA9C2A2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DB1937-296F-67C2-9486-A657E099A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770" y="173740"/>
            <a:ext cx="6194203" cy="1516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226142" y="2133600"/>
            <a:ext cx="1171021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Jaarverslag activiteiten vereniging in 2025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Belangrijkste onderwerpen</a:t>
            </a:r>
            <a:endParaRPr sz="2800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Gesprekken directie </a:t>
            </a:r>
            <a:r>
              <a:rPr lang="nl-NL" sz="2800" b="1" dirty="0" err="1">
                <a:solidFill>
                  <a:schemeClr val="tx1"/>
                </a:solidFill>
                <a:latin typeface="Bierstadt Display" panose="020F0502020204030204" pitchFamily="34" charset="0"/>
              </a:rPr>
              <a:t>Agrifirm</a:t>
            </a: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 en Achmea/Interpolis inzake </a:t>
            </a:r>
            <a:r>
              <a:rPr lang="nl-NL" sz="2800" b="1" dirty="0" err="1">
                <a:solidFill>
                  <a:schemeClr val="tx1"/>
                </a:solidFill>
                <a:latin typeface="Bierstadt Display" panose="020F0502020204030204" pitchFamily="34" charset="0"/>
              </a:rPr>
              <a:t>hoorrecht</a:t>
            </a:r>
            <a:endParaRPr sz="2800" b="1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Overleg met Ilse </a:t>
            </a:r>
            <a:r>
              <a:rPr lang="nl-NL" sz="2800" b="1" dirty="0" err="1">
                <a:solidFill>
                  <a:schemeClr val="tx1"/>
                </a:solidFill>
                <a:latin typeface="Bierstadt Display" panose="020F0502020204030204" pitchFamily="34" charset="0"/>
              </a:rPr>
              <a:t>Arkink</a:t>
            </a:r>
            <a:endParaRPr sz="2800" b="1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Overleg met VGAZ</a:t>
            </a:r>
            <a:endParaRPr sz="2800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Informatie aan de leden via brief en website</a:t>
            </a:r>
            <a:endParaRPr sz="2800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Voorbereiding ledenvergaderingen</a:t>
            </a:r>
            <a:endParaRPr sz="2800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800" b="1" dirty="0">
                <a:solidFill>
                  <a:schemeClr val="tx1"/>
                </a:solidFill>
                <a:latin typeface="Bierstadt Display" panose="020F0502020204030204" pitchFamily="34" charset="0"/>
              </a:rPr>
              <a:t>Volgen ontwikkelingen pensioenen en daar waar nodig actie ondernemen</a:t>
            </a:r>
            <a:endParaRPr sz="2800" b="1" dirty="0">
              <a:solidFill>
                <a:schemeClr val="tx1"/>
              </a:solidFill>
              <a:latin typeface="Bierstadt Display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 dirty="0"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b="1" dirty="0"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73903A-9DE5-D812-56B3-7172E15F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913" y="1741488"/>
            <a:ext cx="1552261" cy="131785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11E5FB1-78CD-7C32-17CC-98C0E95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8BECD4-5D97-3449-D503-67375BB5E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1919288" y="2133600"/>
            <a:ext cx="98389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b="1" dirty="0"/>
              <a:t>Jaarverslag activiteiten vereniging in 2025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l-NL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nl-NL" sz="2600" b="1" dirty="0"/>
              <a:t>bestuurssamenstelling</a:t>
            </a:r>
            <a:endParaRPr sz="2000" b="1" dirty="0"/>
          </a:p>
          <a:p>
            <a:pPr marL="1257300" lvl="2">
              <a:buSzPts val="2400"/>
              <a:buFont typeface="Wingdings" panose="05000000000000000000" pitchFamily="2" charset="2"/>
              <a:buChar char="Ø"/>
            </a:pPr>
            <a:r>
              <a:rPr lang="nl-NL" sz="2400" b="1" dirty="0" err="1"/>
              <a:t>Siny</a:t>
            </a:r>
            <a:r>
              <a:rPr lang="nl-NL" sz="2400" b="1" dirty="0"/>
              <a:t> Scholte Aalbes-</a:t>
            </a:r>
            <a:r>
              <a:rPr lang="nl-NL" sz="2400" b="1" dirty="0" err="1"/>
              <a:t>Schomaker</a:t>
            </a:r>
            <a:r>
              <a:rPr lang="nl-NL" sz="2400" b="1" dirty="0"/>
              <a:t>   penningmeester en </a:t>
            </a:r>
            <a:r>
              <a:rPr lang="nl-NL" sz="2000" b="1" dirty="0"/>
              <a:t>vicevoorzitter</a:t>
            </a:r>
            <a:endParaRPr dirty="0"/>
          </a:p>
          <a:p>
            <a:pPr marL="1257300" lvl="2">
              <a:buSzPts val="2400"/>
              <a:buFont typeface="Wingdings" panose="05000000000000000000" pitchFamily="2" charset="2"/>
              <a:buChar char="Ø"/>
            </a:pPr>
            <a:r>
              <a:rPr lang="nl-NL" sz="2400" b="1" dirty="0"/>
              <a:t>Adrie Brands                                     voorzitter</a:t>
            </a:r>
            <a:endParaRPr dirty="0"/>
          </a:p>
          <a:p>
            <a:pPr marL="1257300" lvl="2">
              <a:buSzPts val="2400"/>
              <a:buFont typeface="Wingdings" panose="05000000000000000000" pitchFamily="2" charset="2"/>
              <a:buChar char="Ø"/>
            </a:pPr>
            <a:r>
              <a:rPr lang="nl-NL" sz="2400" b="1" dirty="0"/>
              <a:t>Gert de Groot 		            pensioenzaken </a:t>
            </a:r>
          </a:p>
          <a:p>
            <a:pPr marL="1257300" lvl="2">
              <a:buSzPts val="2400"/>
              <a:buFont typeface="Wingdings" panose="05000000000000000000" pitchFamily="2" charset="2"/>
              <a:buChar char="Ø"/>
            </a:pPr>
            <a:r>
              <a:rPr lang="nl-NL" sz="2400" b="1" dirty="0"/>
              <a:t>To</a:t>
            </a:r>
            <a:r>
              <a:rPr lang="nl-NL" sz="2400" b="1" dirty="0">
                <a:solidFill>
                  <a:srgbClr val="000000"/>
                </a:solidFill>
              </a:rPr>
              <a:t>on van der Heijden	            secretaris</a:t>
            </a:r>
            <a:endParaRPr dirty="0"/>
          </a:p>
          <a:p>
            <a:pPr marL="1257300" lvl="2"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nl-NL" sz="2400" b="1" dirty="0">
                <a:solidFill>
                  <a:srgbClr val="000000"/>
                </a:solidFill>
              </a:rPr>
              <a:t>Henk Middag                                    notulist en beheer site</a:t>
            </a:r>
            <a:endParaRPr dirty="0"/>
          </a:p>
          <a:p>
            <a:pPr marL="1041400" lvl="2" indent="0">
              <a:buSzPts val="20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E922A0-EBE6-E132-A7A0-C5EC31C5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733" y="2133600"/>
            <a:ext cx="2190160" cy="201972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C7372F86-8F58-F1D2-562D-D47EDD43F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7D4D58-A6A1-4D70-2903-7E5CAAD10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955" y="127584"/>
            <a:ext cx="5601185" cy="13717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Kantoort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1770</Words>
  <Application>Microsoft Office PowerPoint</Application>
  <PresentationFormat>Breedbeeld</PresentationFormat>
  <Paragraphs>337</Paragraphs>
  <Slides>41</Slides>
  <Notes>36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6" baseType="lpstr">
      <vt:lpstr>Arial</vt:lpstr>
      <vt:lpstr>Bierstadt Display</vt:lpstr>
      <vt:lpstr>Calibri</vt:lpstr>
      <vt:lpstr>Wingdings</vt:lpstr>
      <vt:lpstr>Standaardontwerp</vt:lpstr>
      <vt:lpstr>   Jaarvergadering 2026 14 april Boekel     16 april Steenwijk                                   </vt:lpstr>
      <vt:lpstr>PowerPoint-presentatie</vt:lpstr>
      <vt:lpstr>Welkom iedereen      leden    nieuwe leden                  gasten  </vt:lpstr>
      <vt:lpstr>     Een moment stilte  voor de leden die ons  de afgelopen jaren  ontvallen zijn.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Solidair Pensioen Interpolis  Overleg met Achmea/Interpolis op 11 februari 2026</vt:lpstr>
      <vt:lpstr>Solidair Pensioen Interpolis</vt:lpstr>
      <vt:lpstr>PowerPoint-presentatie</vt:lpstr>
      <vt:lpstr>Regels Solidair Pensioen</vt:lpstr>
      <vt:lpstr>PowerPoint-presentatie</vt:lpstr>
      <vt:lpstr>Aantal deelnemers in Toeslagenfonds  Solidaire regeling eind 2025         waarvan Agrifirm  Gewezen deelnemers   28.204       41 Gepensioneerden          12.093     955   Nabestaanden uitk.         3.450     368 Arbeidsongeschikten         160        3  Totaal              43.907         1.367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Jaarvergadering 19 en 21 maart 2024</dc:title>
  <dc:creator>jumile</dc:creator>
  <cp:lastModifiedBy>Henk Middag</cp:lastModifiedBy>
  <cp:revision>28</cp:revision>
  <dcterms:created xsi:type="dcterms:W3CDTF">2012-11-13T17:52:19Z</dcterms:created>
  <dcterms:modified xsi:type="dcterms:W3CDTF">2026-04-17T17:47:08Z</dcterms:modified>
</cp:coreProperties>
</file>