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256" r:id="rId2"/>
    <p:sldId id="294" r:id="rId3"/>
    <p:sldId id="29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93" r:id="rId22"/>
    <p:sldId id="276" r:id="rId23"/>
    <p:sldId id="292" r:id="rId24"/>
    <p:sldId id="281" r:id="rId25"/>
    <p:sldId id="282" r:id="rId26"/>
    <p:sldId id="303" r:id="rId27"/>
    <p:sldId id="304" r:id="rId28"/>
    <p:sldId id="283" r:id="rId29"/>
    <p:sldId id="284" r:id="rId30"/>
    <p:sldId id="285" r:id="rId31"/>
    <p:sldId id="286" r:id="rId32"/>
    <p:sldId id="287" r:id="rId33"/>
    <p:sldId id="288" r:id="rId34"/>
    <p:sldId id="300" r:id="rId35"/>
    <p:sldId id="305" r:id="rId36"/>
    <p:sldId id="299" r:id="rId37"/>
    <p:sldId id="301" r:id="rId38"/>
    <p:sldId id="302" r:id="rId39"/>
    <p:sldId id="289" r:id="rId40"/>
    <p:sldId id="297" r:id="rId41"/>
    <p:sldId id="290" r:id="rId42"/>
    <p:sldId id="298" r:id="rId4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feXdVV4DBKs6PqWj6z+9IiV2x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3CF9D4-3B98-4EA9-8724-DD727967E744}">
  <a:tblStyle styleId="{3A3CF9D4-3B98-4EA9-8724-DD727967E74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EB1D80A-DF1B-4564-9901-B3403109CD0F}"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013"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8" name="Google Shape;15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
        <p:nvSpPr>
          <p:cNvPr id="166" name="Google Shape;16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7" name="Google Shape;16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
        <p:nvSpPr>
          <p:cNvPr id="173" name="Google Shape;17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
        <p:nvSpPr>
          <p:cNvPr id="181" name="Google Shape;18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2" name="Google Shape;18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
        <p:nvSpPr>
          <p:cNvPr id="189" name="Google Shape;18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0" name="Google Shape;19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
        <p:nvSpPr>
          <p:cNvPr id="196" name="Google Shape;19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
        <p:nvSpPr>
          <p:cNvPr id="203" name="Google Shape;20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b="1"/>
              <a:t>2 x 4 jaar, in de statuten staat dat dat het maximum is en dat is ook goed, </a:t>
            </a:r>
            <a:endParaRPr/>
          </a:p>
          <a:p>
            <a:pPr marL="0" lvl="0" indent="0" algn="l" rtl="0">
              <a:spcBef>
                <a:spcPts val="360"/>
              </a:spcBef>
              <a:spcAft>
                <a:spcPts val="0"/>
              </a:spcAft>
              <a:buNone/>
            </a:pPr>
            <a:r>
              <a:rPr lang="nl-NL" b="1"/>
              <a:t>een vereniging is gebaat bij nieuw bloed en dat hebben we gevonden</a:t>
            </a:r>
            <a:r>
              <a:rPr lang="nl-NL"/>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
        <p:nvSpPr>
          <p:cNvPr id="210" name="Google Shape;21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9" name="Google Shape;21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9E8D9D47-D227-E72F-69CE-B64F012F9884}"/>
            </a:ext>
          </a:extLst>
        </p:cNvPr>
        <p:cNvGrpSpPr/>
        <p:nvPr/>
      </p:nvGrpSpPr>
      <p:grpSpPr>
        <a:xfrm>
          <a:off x="0" y="0"/>
          <a:ext cx="0" cy="0"/>
          <a:chOff x="0" y="0"/>
          <a:chExt cx="0" cy="0"/>
        </a:xfrm>
      </p:grpSpPr>
      <p:sp>
        <p:nvSpPr>
          <p:cNvPr id="98" name="Google Shape;98;p2:notes">
            <a:extLst>
              <a:ext uri="{FF2B5EF4-FFF2-40B4-BE49-F238E27FC236}">
                <a16:creationId xmlns:a16="http://schemas.microsoft.com/office/drawing/2014/main" id="{C8BF2DBD-AD55-7348-A144-E4BA0B75AF20}"/>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
        <p:nvSpPr>
          <p:cNvPr id="99" name="Google Shape;99;p2:notes">
            <a:extLst>
              <a:ext uri="{FF2B5EF4-FFF2-40B4-BE49-F238E27FC236}">
                <a16:creationId xmlns:a16="http://schemas.microsoft.com/office/drawing/2014/main" id="{22BF2071-9AF5-FD8D-619A-97771833FF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2:notes">
            <a:extLst>
              <a:ext uri="{FF2B5EF4-FFF2-40B4-BE49-F238E27FC236}">
                <a16:creationId xmlns:a16="http://schemas.microsoft.com/office/drawing/2014/main" id="{B5AE4AF3-D20D-2F1C-65C1-B6E7A720CE1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Tree>
    <p:extLst>
      <p:ext uri="{BB962C8B-B14F-4D97-AF65-F5344CB8AC3E}">
        <p14:creationId xmlns:p14="http://schemas.microsoft.com/office/powerpoint/2010/main" val="3410540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5" name="Google Shape;225;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7" name="Google Shape;23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23</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4833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 name="Google Shape;26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Conclusies</a:t>
            </a:r>
            <a:endParaRPr/>
          </a:p>
        </p:txBody>
      </p:sp>
      <p:sp>
        <p:nvSpPr>
          <p:cNvPr id="266" name="Google Shape;26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a:extLst>
            <a:ext uri="{FF2B5EF4-FFF2-40B4-BE49-F238E27FC236}">
              <a16:creationId xmlns:a16="http://schemas.microsoft.com/office/drawing/2014/main" id="{E4B38B01-83B0-0D38-E0EF-9903DB7A20F0}"/>
            </a:ext>
          </a:extLst>
        </p:cNvPr>
        <p:cNvGrpSpPr/>
        <p:nvPr/>
      </p:nvGrpSpPr>
      <p:grpSpPr>
        <a:xfrm>
          <a:off x="0" y="0"/>
          <a:ext cx="0" cy="0"/>
          <a:chOff x="0" y="0"/>
          <a:chExt cx="0" cy="0"/>
        </a:xfrm>
      </p:grpSpPr>
      <p:sp>
        <p:nvSpPr>
          <p:cNvPr id="283" name="Google Shape;283;p29:notes">
            <a:extLst>
              <a:ext uri="{FF2B5EF4-FFF2-40B4-BE49-F238E27FC236}">
                <a16:creationId xmlns:a16="http://schemas.microsoft.com/office/drawing/2014/main" id="{6D6A1249-D8F3-58D2-F85C-2F013DDB93DD}"/>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
        <p:nvSpPr>
          <p:cNvPr id="284" name="Google Shape;284;p29:notes">
            <a:extLst>
              <a:ext uri="{FF2B5EF4-FFF2-40B4-BE49-F238E27FC236}">
                <a16:creationId xmlns:a16="http://schemas.microsoft.com/office/drawing/2014/main" id="{F51A9F34-2217-99B5-3625-09AEE24A3E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5" name="Google Shape;285;p29:notes">
            <a:extLst>
              <a:ext uri="{FF2B5EF4-FFF2-40B4-BE49-F238E27FC236}">
                <a16:creationId xmlns:a16="http://schemas.microsoft.com/office/drawing/2014/main" id="{C5D7563C-C839-E8AE-C0AF-DC8517B506A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2496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a:extLst>
            <a:ext uri="{FF2B5EF4-FFF2-40B4-BE49-F238E27FC236}">
              <a16:creationId xmlns:a16="http://schemas.microsoft.com/office/drawing/2014/main" id="{5A48D61F-4EEC-317D-5078-8FD57B9621CF}"/>
            </a:ext>
          </a:extLst>
        </p:cNvPr>
        <p:cNvGrpSpPr/>
        <p:nvPr/>
      </p:nvGrpSpPr>
      <p:grpSpPr>
        <a:xfrm>
          <a:off x="0" y="0"/>
          <a:ext cx="0" cy="0"/>
          <a:chOff x="0" y="0"/>
          <a:chExt cx="0" cy="0"/>
        </a:xfrm>
      </p:grpSpPr>
      <p:sp>
        <p:nvSpPr>
          <p:cNvPr id="283" name="Google Shape;283;p29:notes">
            <a:extLst>
              <a:ext uri="{FF2B5EF4-FFF2-40B4-BE49-F238E27FC236}">
                <a16:creationId xmlns:a16="http://schemas.microsoft.com/office/drawing/2014/main" id="{46CBA222-B3AF-B5A2-613A-A89A572866A5}"/>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
        <p:nvSpPr>
          <p:cNvPr id="284" name="Google Shape;284;p29:notes">
            <a:extLst>
              <a:ext uri="{FF2B5EF4-FFF2-40B4-BE49-F238E27FC236}">
                <a16:creationId xmlns:a16="http://schemas.microsoft.com/office/drawing/2014/main" id="{681B736A-A544-F017-E369-734C6476D9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5" name="Google Shape;285;p29:notes">
            <a:extLst>
              <a:ext uri="{FF2B5EF4-FFF2-40B4-BE49-F238E27FC236}">
                <a16:creationId xmlns:a16="http://schemas.microsoft.com/office/drawing/2014/main" id="{3A6312D5-3A76-5A4A-3AA4-83A42640726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6995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28</a:t>
            </a:fld>
            <a:endParaRPr sz="1200" b="0" i="0" u="none" strike="noStrike" cap="none">
              <a:solidFill>
                <a:schemeClr val="dk1"/>
              </a:solidFill>
              <a:latin typeface="Arial"/>
              <a:ea typeface="Arial"/>
              <a:cs typeface="Arial"/>
              <a:sym typeface="Arial"/>
            </a:endParaRPr>
          </a:p>
        </p:txBody>
      </p:sp>
      <p:sp>
        <p:nvSpPr>
          <p:cNvPr id="277" name="Google Shape;27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8" name="Google Shape;278;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29</a:t>
            </a:fld>
            <a:endParaRPr sz="1200" b="0" i="0" u="none" strike="noStrike" cap="none">
              <a:solidFill>
                <a:schemeClr val="dk1"/>
              </a:solidFill>
              <a:latin typeface="Arial"/>
              <a:ea typeface="Arial"/>
              <a:cs typeface="Arial"/>
              <a:sym typeface="Arial"/>
            </a:endParaRPr>
          </a:p>
        </p:txBody>
      </p:sp>
      <p:sp>
        <p:nvSpPr>
          <p:cNvPr id="284" name="Google Shape;28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5" name="Google Shape;285;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30</a:t>
            </a:fld>
            <a:endParaRPr sz="1200" b="0" i="0" u="none" strike="noStrike" cap="none">
              <a:solidFill>
                <a:schemeClr val="dk1"/>
              </a:solidFill>
              <a:latin typeface="Arial"/>
              <a:ea typeface="Arial"/>
              <a:cs typeface="Arial"/>
              <a:sym typeface="Arial"/>
            </a:endParaRPr>
          </a:p>
        </p:txBody>
      </p:sp>
      <p:sp>
        <p:nvSpPr>
          <p:cNvPr id="291" name="Google Shape;29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9EC9FE0-A6F9-24C7-9D2A-3D28AFA58BD3}"/>
            </a:ext>
          </a:extLst>
        </p:cNvPr>
        <p:cNvGrpSpPr/>
        <p:nvPr/>
      </p:nvGrpSpPr>
      <p:grpSpPr>
        <a:xfrm>
          <a:off x="0" y="0"/>
          <a:ext cx="0" cy="0"/>
          <a:chOff x="0" y="0"/>
          <a:chExt cx="0" cy="0"/>
        </a:xfrm>
      </p:grpSpPr>
      <p:sp>
        <p:nvSpPr>
          <p:cNvPr id="85" name="Google Shape;85;p1:notes">
            <a:extLst>
              <a:ext uri="{FF2B5EF4-FFF2-40B4-BE49-F238E27FC236}">
                <a16:creationId xmlns:a16="http://schemas.microsoft.com/office/drawing/2014/main" id="{8CBA5BEF-8568-00C2-11B4-E3DC4C7FF847}"/>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
        <p:nvSpPr>
          <p:cNvPr id="86" name="Google Shape;86;p1:notes">
            <a:extLst>
              <a:ext uri="{FF2B5EF4-FFF2-40B4-BE49-F238E27FC236}">
                <a16:creationId xmlns:a16="http://schemas.microsoft.com/office/drawing/2014/main" id="{47D2D5ED-61B1-970E-FBC8-9071377CE7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1:notes">
            <a:extLst>
              <a:ext uri="{FF2B5EF4-FFF2-40B4-BE49-F238E27FC236}">
                <a16:creationId xmlns:a16="http://schemas.microsoft.com/office/drawing/2014/main" id="{4166864D-B4CA-399F-1E98-D9AEC22CFDB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29985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31</a:t>
            </a:fld>
            <a:endParaRPr sz="1200" b="0" i="0" u="none" strike="noStrike" cap="none">
              <a:solidFill>
                <a:schemeClr val="dk1"/>
              </a:solidFill>
              <a:latin typeface="Arial"/>
              <a:ea typeface="Arial"/>
              <a:cs typeface="Arial"/>
              <a:sym typeface="Arial"/>
            </a:endParaRPr>
          </a:p>
        </p:txBody>
      </p:sp>
      <p:sp>
        <p:nvSpPr>
          <p:cNvPr id="298" name="Google Shape;29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9" name="Google Shape;299;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32</a:t>
            </a:fld>
            <a:endParaRPr sz="1200" b="0" i="0" u="none" strike="noStrike" cap="none">
              <a:solidFill>
                <a:schemeClr val="dk1"/>
              </a:solidFill>
              <a:latin typeface="Arial"/>
              <a:ea typeface="Arial"/>
              <a:cs typeface="Arial"/>
              <a:sym typeface="Arial"/>
            </a:endParaRPr>
          </a:p>
        </p:txBody>
      </p:sp>
      <p:sp>
        <p:nvSpPr>
          <p:cNvPr id="305" name="Google Shape;30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6" name="Google Shape;306;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Marco van Melis is uit dienst bij Interpolis, v Lokven is onze contactpersoon. Via email, dat is lastig dus we proberen een telefoonnummer te krijgen</a:t>
            </a:r>
            <a:endParaRPr/>
          </a:p>
          <a:p>
            <a:pPr marL="0" lvl="0" indent="0" algn="l" rtl="0">
              <a:spcBef>
                <a:spcPts val="360"/>
              </a:spcBef>
              <a:spcAft>
                <a:spcPts val="0"/>
              </a:spcAft>
              <a:buNone/>
            </a:pPr>
            <a:r>
              <a:rPr lang="nl-NL"/>
              <a:t>In geval van spoed bel dan naar agrifirm daar zijn altijd medewerkers die je te woord kunnen staan, ook als Ilse er niet is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33</a:t>
            </a:fld>
            <a:endParaRPr sz="1200" b="0" i="0" u="none" strike="noStrike" cap="none">
              <a:solidFill>
                <a:schemeClr val="dk1"/>
              </a:solidFill>
              <a:latin typeface="Arial"/>
              <a:ea typeface="Arial"/>
              <a:cs typeface="Arial"/>
              <a:sym typeface="Arial"/>
            </a:endParaRPr>
          </a:p>
        </p:txBody>
      </p:sp>
      <p:sp>
        <p:nvSpPr>
          <p:cNvPr id="312" name="Google Shape;31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3" name="Google Shape;313;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249FBF99-3D98-BA5C-410B-0C62B453FAD1}"/>
            </a:ext>
          </a:extLst>
        </p:cNvPr>
        <p:cNvGrpSpPr/>
        <p:nvPr/>
      </p:nvGrpSpPr>
      <p:grpSpPr>
        <a:xfrm>
          <a:off x="0" y="0"/>
          <a:ext cx="0" cy="0"/>
          <a:chOff x="0" y="0"/>
          <a:chExt cx="0" cy="0"/>
        </a:xfrm>
      </p:grpSpPr>
      <p:sp>
        <p:nvSpPr>
          <p:cNvPr id="311" name="Google Shape;311;p33:notes">
            <a:extLst>
              <a:ext uri="{FF2B5EF4-FFF2-40B4-BE49-F238E27FC236}">
                <a16:creationId xmlns:a16="http://schemas.microsoft.com/office/drawing/2014/main" id="{9179558A-4A97-480B-9C10-9470E21DBFCE}"/>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34</a:t>
            </a:fld>
            <a:endParaRPr sz="1200" b="0" i="0" u="none" strike="noStrike" cap="none">
              <a:solidFill>
                <a:schemeClr val="dk1"/>
              </a:solidFill>
              <a:latin typeface="Arial"/>
              <a:ea typeface="Arial"/>
              <a:cs typeface="Arial"/>
              <a:sym typeface="Arial"/>
            </a:endParaRPr>
          </a:p>
        </p:txBody>
      </p:sp>
      <p:sp>
        <p:nvSpPr>
          <p:cNvPr id="312" name="Google Shape;312;p33:notes">
            <a:extLst>
              <a:ext uri="{FF2B5EF4-FFF2-40B4-BE49-F238E27FC236}">
                <a16:creationId xmlns:a16="http://schemas.microsoft.com/office/drawing/2014/main" id="{23ACCFBD-59FC-3F54-5741-1007FA47C3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3" name="Google Shape;313;p33:notes">
            <a:extLst>
              <a:ext uri="{FF2B5EF4-FFF2-40B4-BE49-F238E27FC236}">
                <a16:creationId xmlns:a16="http://schemas.microsoft.com/office/drawing/2014/main" id="{A67B091B-79C6-3F2E-69A4-5D9F5576D91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5069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C612EF51-BB18-72EC-C36E-AE526FA09625}"/>
            </a:ext>
          </a:extLst>
        </p:cNvPr>
        <p:cNvGrpSpPr/>
        <p:nvPr/>
      </p:nvGrpSpPr>
      <p:grpSpPr>
        <a:xfrm>
          <a:off x="0" y="0"/>
          <a:ext cx="0" cy="0"/>
          <a:chOff x="0" y="0"/>
          <a:chExt cx="0" cy="0"/>
        </a:xfrm>
      </p:grpSpPr>
      <p:sp>
        <p:nvSpPr>
          <p:cNvPr id="311" name="Google Shape;311;p33:notes">
            <a:extLst>
              <a:ext uri="{FF2B5EF4-FFF2-40B4-BE49-F238E27FC236}">
                <a16:creationId xmlns:a16="http://schemas.microsoft.com/office/drawing/2014/main" id="{9C23A97E-24CC-37AF-AF2B-B57A07FAE260}"/>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35</a:t>
            </a:fld>
            <a:endParaRPr sz="1200" b="0" i="0" u="none" strike="noStrike" cap="none">
              <a:solidFill>
                <a:schemeClr val="dk1"/>
              </a:solidFill>
              <a:latin typeface="Arial"/>
              <a:ea typeface="Arial"/>
              <a:cs typeface="Arial"/>
              <a:sym typeface="Arial"/>
            </a:endParaRPr>
          </a:p>
        </p:txBody>
      </p:sp>
      <p:sp>
        <p:nvSpPr>
          <p:cNvPr id="312" name="Google Shape;312;p33:notes">
            <a:extLst>
              <a:ext uri="{FF2B5EF4-FFF2-40B4-BE49-F238E27FC236}">
                <a16:creationId xmlns:a16="http://schemas.microsoft.com/office/drawing/2014/main" id="{B718A093-E292-5BCD-D688-27F5B9C91B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3" name="Google Shape;313;p33:notes">
            <a:extLst>
              <a:ext uri="{FF2B5EF4-FFF2-40B4-BE49-F238E27FC236}">
                <a16:creationId xmlns:a16="http://schemas.microsoft.com/office/drawing/2014/main" id="{EDED318C-7D06-F975-77F5-F440A76C6D1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6956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1258FD15-F3D0-B92C-0FD3-BF5A69E0B662}"/>
            </a:ext>
          </a:extLst>
        </p:cNvPr>
        <p:cNvGrpSpPr/>
        <p:nvPr/>
      </p:nvGrpSpPr>
      <p:grpSpPr>
        <a:xfrm>
          <a:off x="0" y="0"/>
          <a:ext cx="0" cy="0"/>
          <a:chOff x="0" y="0"/>
          <a:chExt cx="0" cy="0"/>
        </a:xfrm>
      </p:grpSpPr>
      <p:sp>
        <p:nvSpPr>
          <p:cNvPr id="311" name="Google Shape;311;p33:notes">
            <a:extLst>
              <a:ext uri="{FF2B5EF4-FFF2-40B4-BE49-F238E27FC236}">
                <a16:creationId xmlns:a16="http://schemas.microsoft.com/office/drawing/2014/main" id="{9C75F3D5-0191-E4D8-19BA-ADC5908675B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36</a:t>
            </a:fld>
            <a:endParaRPr sz="1200" b="0" i="0" u="none" strike="noStrike" cap="none">
              <a:solidFill>
                <a:schemeClr val="dk1"/>
              </a:solidFill>
              <a:latin typeface="Arial"/>
              <a:ea typeface="Arial"/>
              <a:cs typeface="Arial"/>
              <a:sym typeface="Arial"/>
            </a:endParaRPr>
          </a:p>
        </p:txBody>
      </p:sp>
      <p:sp>
        <p:nvSpPr>
          <p:cNvPr id="312" name="Google Shape;312;p33:notes">
            <a:extLst>
              <a:ext uri="{FF2B5EF4-FFF2-40B4-BE49-F238E27FC236}">
                <a16:creationId xmlns:a16="http://schemas.microsoft.com/office/drawing/2014/main" id="{C4B161E5-43AC-48E1-C932-1AE39C0DDA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3" name="Google Shape;313;p33:notes">
            <a:extLst>
              <a:ext uri="{FF2B5EF4-FFF2-40B4-BE49-F238E27FC236}">
                <a16:creationId xmlns:a16="http://schemas.microsoft.com/office/drawing/2014/main" id="{3DD4DD77-CDB9-6ABB-5A44-A1F05B9C564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8679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C70FBAA7-8159-D3A5-E31B-53C78B094C41}"/>
            </a:ext>
          </a:extLst>
        </p:cNvPr>
        <p:cNvGrpSpPr/>
        <p:nvPr/>
      </p:nvGrpSpPr>
      <p:grpSpPr>
        <a:xfrm>
          <a:off x="0" y="0"/>
          <a:ext cx="0" cy="0"/>
          <a:chOff x="0" y="0"/>
          <a:chExt cx="0" cy="0"/>
        </a:xfrm>
      </p:grpSpPr>
      <p:sp>
        <p:nvSpPr>
          <p:cNvPr id="311" name="Google Shape;311;p33:notes">
            <a:extLst>
              <a:ext uri="{FF2B5EF4-FFF2-40B4-BE49-F238E27FC236}">
                <a16:creationId xmlns:a16="http://schemas.microsoft.com/office/drawing/2014/main" id="{B7509D7C-C654-0218-AB67-9D36B06C46D6}"/>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37</a:t>
            </a:fld>
            <a:endParaRPr sz="1200" b="0" i="0" u="none" strike="noStrike" cap="none">
              <a:solidFill>
                <a:schemeClr val="dk1"/>
              </a:solidFill>
              <a:latin typeface="Arial"/>
              <a:ea typeface="Arial"/>
              <a:cs typeface="Arial"/>
              <a:sym typeface="Arial"/>
            </a:endParaRPr>
          </a:p>
        </p:txBody>
      </p:sp>
      <p:sp>
        <p:nvSpPr>
          <p:cNvPr id="312" name="Google Shape;312;p33:notes">
            <a:extLst>
              <a:ext uri="{FF2B5EF4-FFF2-40B4-BE49-F238E27FC236}">
                <a16:creationId xmlns:a16="http://schemas.microsoft.com/office/drawing/2014/main" id="{A8EEA957-7CCE-FB43-55D2-2CC43D78FC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3" name="Google Shape;313;p33:notes">
            <a:extLst>
              <a:ext uri="{FF2B5EF4-FFF2-40B4-BE49-F238E27FC236}">
                <a16:creationId xmlns:a16="http://schemas.microsoft.com/office/drawing/2014/main" id="{B1542859-A659-8017-A5D6-E239E52A3BD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1643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CB0B8B65-641F-DDFD-AC27-EBA6CE14581F}"/>
            </a:ext>
          </a:extLst>
        </p:cNvPr>
        <p:cNvGrpSpPr/>
        <p:nvPr/>
      </p:nvGrpSpPr>
      <p:grpSpPr>
        <a:xfrm>
          <a:off x="0" y="0"/>
          <a:ext cx="0" cy="0"/>
          <a:chOff x="0" y="0"/>
          <a:chExt cx="0" cy="0"/>
        </a:xfrm>
      </p:grpSpPr>
      <p:sp>
        <p:nvSpPr>
          <p:cNvPr id="311" name="Google Shape;311;p33:notes">
            <a:extLst>
              <a:ext uri="{FF2B5EF4-FFF2-40B4-BE49-F238E27FC236}">
                <a16:creationId xmlns:a16="http://schemas.microsoft.com/office/drawing/2014/main" id="{88C8317B-A06D-9D94-D8A6-DF52A263C101}"/>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38</a:t>
            </a:fld>
            <a:endParaRPr sz="1200" b="0" i="0" u="none" strike="noStrike" cap="none">
              <a:solidFill>
                <a:schemeClr val="dk1"/>
              </a:solidFill>
              <a:latin typeface="Arial"/>
              <a:ea typeface="Arial"/>
              <a:cs typeface="Arial"/>
              <a:sym typeface="Arial"/>
            </a:endParaRPr>
          </a:p>
        </p:txBody>
      </p:sp>
      <p:sp>
        <p:nvSpPr>
          <p:cNvPr id="312" name="Google Shape;312;p33:notes">
            <a:extLst>
              <a:ext uri="{FF2B5EF4-FFF2-40B4-BE49-F238E27FC236}">
                <a16:creationId xmlns:a16="http://schemas.microsoft.com/office/drawing/2014/main" id="{EFEC25B4-09B7-8026-ABC1-BF1E7243DF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3" name="Google Shape;313;p33:notes">
            <a:extLst>
              <a:ext uri="{FF2B5EF4-FFF2-40B4-BE49-F238E27FC236}">
                <a16:creationId xmlns:a16="http://schemas.microsoft.com/office/drawing/2014/main" id="{AE591CAB-26E1-71EA-08AB-468CC8CEC8F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76759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39</a:t>
            </a:fld>
            <a:endParaRPr sz="1200" b="0" i="0" u="none" strike="noStrike" cap="none">
              <a:solidFill>
                <a:schemeClr val="dk1"/>
              </a:solidFill>
              <a:latin typeface="Arial"/>
              <a:ea typeface="Arial"/>
              <a:cs typeface="Arial"/>
              <a:sym typeface="Arial"/>
            </a:endParaRPr>
          </a:p>
        </p:txBody>
      </p:sp>
      <p:sp>
        <p:nvSpPr>
          <p:cNvPr id="320" name="Google Shape;32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1" name="Google Shape;321;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36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a:extLst>
            <a:ext uri="{FF2B5EF4-FFF2-40B4-BE49-F238E27FC236}">
              <a16:creationId xmlns:a16="http://schemas.microsoft.com/office/drawing/2014/main" id="{ED727160-A9C5-CCF2-5D59-F45EDDB45435}"/>
            </a:ext>
          </a:extLst>
        </p:cNvPr>
        <p:cNvGrpSpPr/>
        <p:nvPr/>
      </p:nvGrpSpPr>
      <p:grpSpPr>
        <a:xfrm>
          <a:off x="0" y="0"/>
          <a:ext cx="0" cy="0"/>
          <a:chOff x="0" y="0"/>
          <a:chExt cx="0" cy="0"/>
        </a:xfrm>
      </p:grpSpPr>
      <p:sp>
        <p:nvSpPr>
          <p:cNvPr id="328" name="Google Shape;328;p35:notes">
            <a:extLst>
              <a:ext uri="{FF2B5EF4-FFF2-40B4-BE49-F238E27FC236}">
                <a16:creationId xmlns:a16="http://schemas.microsoft.com/office/drawing/2014/main" id="{C1F3CD33-8CBF-934C-B1A6-A3BF53406DE9}"/>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40</a:t>
            </a:fld>
            <a:endParaRPr sz="1200" b="0" i="0" u="none" strike="noStrike" cap="none">
              <a:solidFill>
                <a:schemeClr val="dk1"/>
              </a:solidFill>
              <a:latin typeface="Arial"/>
              <a:ea typeface="Arial"/>
              <a:cs typeface="Arial"/>
              <a:sym typeface="Arial"/>
            </a:endParaRPr>
          </a:p>
        </p:txBody>
      </p:sp>
      <p:sp>
        <p:nvSpPr>
          <p:cNvPr id="329" name="Google Shape;329;p35:notes">
            <a:extLst>
              <a:ext uri="{FF2B5EF4-FFF2-40B4-BE49-F238E27FC236}">
                <a16:creationId xmlns:a16="http://schemas.microsoft.com/office/drawing/2014/main" id="{23CA996A-A4F9-990A-B2AD-783FCA1EB7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0" name="Google Shape;330;p35:notes">
            <a:extLst>
              <a:ext uri="{FF2B5EF4-FFF2-40B4-BE49-F238E27FC236}">
                <a16:creationId xmlns:a16="http://schemas.microsoft.com/office/drawing/2014/main" id="{3CB732E3-9C2E-8B74-C769-F97F42094A9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61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41</a:t>
            </a:fld>
            <a:endParaRPr sz="1200" b="0" i="0" u="none" strike="noStrike" cap="none">
              <a:solidFill>
                <a:schemeClr val="dk1"/>
              </a:solidFill>
              <a:latin typeface="Arial"/>
              <a:ea typeface="Arial"/>
              <a:cs typeface="Arial"/>
              <a:sym typeface="Arial"/>
            </a:endParaRPr>
          </a:p>
        </p:txBody>
      </p:sp>
      <p:sp>
        <p:nvSpPr>
          <p:cNvPr id="329" name="Google Shape;32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0" name="Google Shape;330;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a:extLst>
            <a:ext uri="{FF2B5EF4-FFF2-40B4-BE49-F238E27FC236}">
              <a16:creationId xmlns:a16="http://schemas.microsoft.com/office/drawing/2014/main" id="{E409ED88-E5B8-5454-A14B-197D7C8C29E3}"/>
            </a:ext>
          </a:extLst>
        </p:cNvPr>
        <p:cNvGrpSpPr/>
        <p:nvPr/>
      </p:nvGrpSpPr>
      <p:grpSpPr>
        <a:xfrm>
          <a:off x="0" y="0"/>
          <a:ext cx="0" cy="0"/>
          <a:chOff x="0" y="0"/>
          <a:chExt cx="0" cy="0"/>
        </a:xfrm>
      </p:grpSpPr>
      <p:sp>
        <p:nvSpPr>
          <p:cNvPr id="328" name="Google Shape;328;p35:notes">
            <a:extLst>
              <a:ext uri="{FF2B5EF4-FFF2-40B4-BE49-F238E27FC236}">
                <a16:creationId xmlns:a16="http://schemas.microsoft.com/office/drawing/2014/main" id="{46144440-2713-D593-BFC7-FF1B5D8BDDBB}"/>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42</a:t>
            </a:fld>
            <a:endParaRPr sz="1200" b="0" i="0" u="none" strike="noStrike" cap="none">
              <a:solidFill>
                <a:schemeClr val="dk1"/>
              </a:solidFill>
              <a:latin typeface="Arial"/>
              <a:ea typeface="Arial"/>
              <a:cs typeface="Arial"/>
              <a:sym typeface="Arial"/>
            </a:endParaRPr>
          </a:p>
        </p:txBody>
      </p:sp>
      <p:sp>
        <p:nvSpPr>
          <p:cNvPr id="329" name="Google Shape;329;p35:notes">
            <a:extLst>
              <a:ext uri="{FF2B5EF4-FFF2-40B4-BE49-F238E27FC236}">
                <a16:creationId xmlns:a16="http://schemas.microsoft.com/office/drawing/2014/main" id="{9C7C9BE6-BA68-3ABA-5350-2A422E94AB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0" name="Google Shape;330;p35:notes">
            <a:extLst>
              <a:ext uri="{FF2B5EF4-FFF2-40B4-BE49-F238E27FC236}">
                <a16:creationId xmlns:a16="http://schemas.microsoft.com/office/drawing/2014/main" id="{8AB267EA-5351-C7A9-75C1-34805FD4D45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243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
        <p:nvSpPr>
          <p:cNvPr id="122" name="Google Shape;1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800"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
        <p:nvSpPr>
          <p:cNvPr id="129" name="Google Shape;12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0" name="Google Shape;13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
        <p:nvSpPr>
          <p:cNvPr id="136" name="Google Shape;1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b="1"/>
              <a:t>Peter van den Heuvel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Google Shape;16;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1"/>
        <p:cNvGrpSpPr/>
        <p:nvPr/>
      </p:nvGrpSpPr>
      <p:grpSpPr>
        <a:xfrm>
          <a:off x="0" y="0"/>
          <a:ext cx="0" cy="0"/>
          <a:chOff x="0" y="0"/>
          <a:chExt cx="0" cy="0"/>
        </a:xfrm>
      </p:grpSpPr>
      <p:sp>
        <p:nvSpPr>
          <p:cNvPr id="22" name="Google Shape;22;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27"/>
        <p:cNvGrpSpPr/>
        <p:nvPr/>
      </p:nvGrpSpPr>
      <p:grpSpPr>
        <a:xfrm>
          <a:off x="0" y="0"/>
          <a:ext cx="0" cy="0"/>
          <a:chOff x="0" y="0"/>
          <a:chExt cx="0" cy="0"/>
        </a:xfrm>
      </p:grpSpPr>
      <p:sp>
        <p:nvSpPr>
          <p:cNvPr id="28" name="Google Shape;28;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31"/>
        <p:cNvGrpSpPr/>
        <p:nvPr/>
      </p:nvGrpSpPr>
      <p:grpSpPr>
        <a:xfrm>
          <a:off x="0" y="0"/>
          <a:ext cx="0" cy="0"/>
          <a:chOff x="0" y="0"/>
          <a:chExt cx="0" cy="0"/>
        </a:xfrm>
      </p:grpSpPr>
      <p:sp>
        <p:nvSpPr>
          <p:cNvPr id="32" name="Google Shape;32;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36"/>
        <p:cNvGrpSpPr/>
        <p:nvPr/>
      </p:nvGrpSpPr>
      <p:grpSpPr>
        <a:xfrm>
          <a:off x="0" y="0"/>
          <a:ext cx="0" cy="0"/>
          <a:chOff x="0" y="0"/>
          <a:chExt cx="0" cy="0"/>
        </a:xfrm>
      </p:grpSpPr>
      <p:sp>
        <p:nvSpPr>
          <p:cNvPr id="37" name="Google Shape;37;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42"/>
        <p:cNvGrpSpPr/>
        <p:nvPr/>
      </p:nvGrpSpPr>
      <p:grpSpPr>
        <a:xfrm>
          <a:off x="0" y="0"/>
          <a:ext cx="0" cy="0"/>
          <a:chOff x="0" y="0"/>
          <a:chExt cx="0" cy="0"/>
        </a:xfrm>
      </p:grpSpPr>
      <p:sp>
        <p:nvSpPr>
          <p:cNvPr id="43" name="Google Shape;4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4" name="Google Shape;44;p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1" name="Google Shape;51;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4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8"/>
        <p:cNvGrpSpPr/>
        <p:nvPr/>
      </p:nvGrpSpPr>
      <p:grpSpPr>
        <a:xfrm>
          <a:off x="0" y="0"/>
          <a:ext cx="0" cy="0"/>
          <a:chOff x="0" y="0"/>
          <a:chExt cx="0" cy="0"/>
        </a:xfrm>
      </p:grpSpPr>
      <p:sp>
        <p:nvSpPr>
          <p:cNvPr id="59" name="Google Shape;59;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7" name="Google Shape;67;p45"/>
          <p:cNvSpPr>
            <a:spLocks noGrp="1"/>
          </p:cNvSpPr>
          <p:nvPr>
            <p:ph type="pic" idx="2"/>
          </p:nvPr>
        </p:nvSpPr>
        <p:spPr>
          <a:xfrm>
            <a:off x="5183188" y="987425"/>
            <a:ext cx="6172200" cy="4873625"/>
          </a:xfrm>
          <a:prstGeom prst="rect">
            <a:avLst/>
          </a:prstGeom>
          <a:noFill/>
          <a:ln>
            <a:noFill/>
          </a:ln>
        </p:spPr>
      </p:sp>
      <p:sp>
        <p:nvSpPr>
          <p:cNvPr id="68" name="Google Shape;68;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interpolis.n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agrifirm-pensionada.nl/" TargetMode="External"/><Relationship Id="rId4" Type="http://schemas.openxmlformats.org/officeDocument/2006/relationships/hyperlink" Target="http://www.agrifirmpensionada.n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www.interpolis.nl/dossiers/solidair-pensioe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interpolis.nl/particulier/verzekeringen/pensioen/solidair-pensioen/Paginas/werknemer.aspx" TargetMode="External"/><Relationship Id="rId5" Type="http://schemas.openxmlformats.org/officeDocument/2006/relationships/hyperlink" Target="mailto:agrifirmpensioen@outlook.com" TargetMode="External"/><Relationship Id="rId4" Type="http://schemas.openxmlformats.org/officeDocument/2006/relationships/hyperlink" Target="http://www.agrifirm-pensionada.n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ideo" Target="https://www.youtube.com/embed/jPUU-hBwUm8?feature=oembed" TargetMode="Externa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416050" y="1484313"/>
            <a:ext cx="8566150" cy="25447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nl-NL" sz="4400" b="1" dirty="0"/>
              <a:t>Jaarvergadering 2024 </a:t>
            </a:r>
            <a:br>
              <a:rPr lang="nl-NL" sz="4400" b="1" dirty="0"/>
            </a:br>
            <a:r>
              <a:rPr lang="nl-NL" sz="4400" b="1" dirty="0"/>
              <a:t>19 maart Boekel </a:t>
            </a:r>
            <a:br>
              <a:rPr lang="nl-NL" sz="4400" b="1" dirty="0"/>
            </a:br>
            <a:r>
              <a:rPr lang="nl-NL" sz="4400" b="1" dirty="0"/>
              <a:t> 21 maart Steenwijk</a:t>
            </a:r>
            <a:br>
              <a:rPr lang="nl-NL" sz="3600" dirty="0"/>
            </a:br>
            <a:r>
              <a:rPr lang="nl-NL" sz="3600" dirty="0"/>
              <a:t>                                  </a:t>
            </a:r>
            <a:endParaRPr dirty="0"/>
          </a:p>
        </p:txBody>
      </p:sp>
      <p:sp>
        <p:nvSpPr>
          <p:cNvPr id="90" name="Google Shape;90;p1"/>
          <p:cNvSpPr txBox="1">
            <a:spLocks noGrp="1"/>
          </p:cNvSpPr>
          <p:nvPr>
            <p:ph type="subTitle" idx="1"/>
          </p:nvPr>
        </p:nvSpPr>
        <p:spPr>
          <a:xfrm>
            <a:off x="1992313" y="6907213"/>
            <a:ext cx="7920037" cy="998061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endParaRPr sz="3200"/>
          </a:p>
          <a:p>
            <a:pPr marL="0" lvl="0" indent="0" algn="ctr" rtl="0">
              <a:lnSpc>
                <a:spcPct val="90000"/>
              </a:lnSpc>
              <a:spcBef>
                <a:spcPts val="1000"/>
              </a:spcBef>
              <a:spcAft>
                <a:spcPts val="0"/>
              </a:spcAft>
              <a:buClr>
                <a:schemeClr val="dk1"/>
              </a:buClr>
              <a:buSzPts val="3200"/>
              <a:buNone/>
            </a:pPr>
            <a:endParaRPr sz="3200"/>
          </a:p>
          <a:p>
            <a:pPr marL="0" lvl="0" indent="0" algn="ctr" rtl="0">
              <a:lnSpc>
                <a:spcPct val="90000"/>
              </a:lnSpc>
              <a:spcBef>
                <a:spcPts val="1000"/>
              </a:spcBef>
              <a:spcAft>
                <a:spcPts val="0"/>
              </a:spcAft>
              <a:buClr>
                <a:schemeClr val="dk1"/>
              </a:buClr>
              <a:buSzPts val="3200"/>
              <a:buNone/>
            </a:pPr>
            <a:endParaRPr sz="3200"/>
          </a:p>
        </p:txBody>
      </p:sp>
      <p:pic>
        <p:nvPicPr>
          <p:cNvPr id="91" name="Google Shape;91;p1"/>
          <p:cNvPicPr preferRelativeResize="0"/>
          <p:nvPr/>
        </p:nvPicPr>
        <p:blipFill rotWithShape="1">
          <a:blip r:embed="rId3">
            <a:alphaModFix/>
          </a:blip>
          <a:srcRect/>
          <a:stretch/>
        </p:blipFill>
        <p:spPr>
          <a:xfrm>
            <a:off x="2424113" y="0"/>
            <a:ext cx="6551612" cy="1454150"/>
          </a:xfrm>
          <a:prstGeom prst="rect">
            <a:avLst/>
          </a:prstGeom>
          <a:noFill/>
          <a:ln>
            <a:noFill/>
          </a:ln>
        </p:spPr>
      </p:pic>
      <p:sp>
        <p:nvSpPr>
          <p:cNvPr id="92" name="Google Shape;92;p1" descr="2Q=="/>
          <p:cNvSpPr/>
          <p:nvPr/>
        </p:nvSpPr>
        <p:spPr>
          <a:xfrm>
            <a:off x="5200650" y="2828925"/>
            <a:ext cx="1790700" cy="1200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1" descr="2Q=="/>
          <p:cNvSpPr/>
          <p:nvPr/>
        </p:nvSpPr>
        <p:spPr>
          <a:xfrm>
            <a:off x="1616075" y="46038"/>
            <a:ext cx="1790700" cy="1200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1" descr="2Q=="/>
          <p:cNvSpPr/>
          <p:nvPr/>
        </p:nvSpPr>
        <p:spPr>
          <a:xfrm>
            <a:off x="5232400" y="2852738"/>
            <a:ext cx="1790700" cy="1200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1" descr="Afbeeldingsresultaat voor plaatje hartelijk welkom"/>
          <p:cNvSpPr/>
          <p:nvPr/>
        </p:nvSpPr>
        <p:spPr>
          <a:xfrm>
            <a:off x="149225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96" name="Google Shape;96;p1" descr="De bronafbeelding bekijken"/>
          <p:cNvPicPr preferRelativeResize="0"/>
          <p:nvPr/>
        </p:nvPicPr>
        <p:blipFill rotWithShape="1">
          <a:blip r:embed="rId4">
            <a:alphaModFix/>
          </a:blip>
          <a:srcRect/>
          <a:stretch/>
        </p:blipFill>
        <p:spPr>
          <a:xfrm>
            <a:off x="1683413" y="3774830"/>
            <a:ext cx="3672358" cy="2362199"/>
          </a:xfrm>
          <a:prstGeom prst="rect">
            <a:avLst/>
          </a:prstGeom>
          <a:noFill/>
          <a:ln>
            <a:noFill/>
          </a:ln>
        </p:spPr>
      </p:pic>
      <p:pic>
        <p:nvPicPr>
          <p:cNvPr id="3" name="Afbeelding 2">
            <a:extLst>
              <a:ext uri="{FF2B5EF4-FFF2-40B4-BE49-F238E27FC236}">
                <a16:creationId xmlns:a16="http://schemas.microsoft.com/office/drawing/2014/main" id="{2FCA96C6-90FB-B58F-E00C-135B82BCD8B9}"/>
              </a:ext>
            </a:extLst>
          </p:cNvPr>
          <p:cNvPicPr>
            <a:picLocks noChangeAspect="1"/>
          </p:cNvPicPr>
          <p:nvPr/>
        </p:nvPicPr>
        <p:blipFill>
          <a:blip r:embed="rId5"/>
          <a:stretch>
            <a:fillRect/>
          </a:stretch>
        </p:blipFill>
        <p:spPr>
          <a:xfrm>
            <a:off x="6508750" y="3774831"/>
            <a:ext cx="3505200" cy="2362200"/>
          </a:xfrm>
          <a:prstGeom prst="rect">
            <a:avLst/>
          </a:prstGeom>
        </p:spPr>
      </p:pic>
      <p:sp>
        <p:nvSpPr>
          <p:cNvPr id="5" name="Tekstvak 4">
            <a:extLst>
              <a:ext uri="{FF2B5EF4-FFF2-40B4-BE49-F238E27FC236}">
                <a16:creationId xmlns:a16="http://schemas.microsoft.com/office/drawing/2014/main" id="{C11B70E3-0E9E-C34A-A304-BBE99E86CCBD}"/>
              </a:ext>
            </a:extLst>
          </p:cNvPr>
          <p:cNvSpPr txBox="1"/>
          <p:nvPr/>
        </p:nvSpPr>
        <p:spPr>
          <a:xfrm>
            <a:off x="3047163" y="8221413"/>
            <a:ext cx="6094324" cy="307777"/>
          </a:xfrm>
          <a:prstGeom prst="rect">
            <a:avLst/>
          </a:prstGeom>
          <a:noFill/>
        </p:spPr>
        <p:txBody>
          <a:bodyPr wrap="square">
            <a:spAutoFit/>
          </a:bodyPr>
          <a:lstStyle/>
          <a:p>
            <a:r>
              <a:rPr lang="nl-NL" b="0" dirty="0">
                <a:effectLst/>
              </a:rPr>
              <a:t> </a:t>
            </a: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9"/>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154" name="Google Shape;154;p9"/>
          <p:cNvSpPr txBox="1">
            <a:spLocks noGrp="1"/>
          </p:cNvSpPr>
          <p:nvPr>
            <p:ph type="body" idx="1"/>
          </p:nvPr>
        </p:nvSpPr>
        <p:spPr>
          <a:xfrm>
            <a:off x="1919288" y="2133600"/>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200"/>
              <a:buFont typeface="Arial"/>
              <a:buNone/>
            </a:pPr>
            <a:endParaRPr sz="1200" b="1"/>
          </a:p>
        </p:txBody>
      </p:sp>
      <p:graphicFrame>
        <p:nvGraphicFramePr>
          <p:cNvPr id="155" name="Google Shape;155;p9"/>
          <p:cNvGraphicFramePr/>
          <p:nvPr>
            <p:extLst>
              <p:ext uri="{D42A27DB-BD31-4B8C-83A1-F6EECF244321}">
                <p14:modId xmlns:p14="http://schemas.microsoft.com/office/powerpoint/2010/main" val="4070338769"/>
              </p:ext>
            </p:extLst>
          </p:nvPr>
        </p:nvGraphicFramePr>
        <p:xfrm>
          <a:off x="1467059" y="1919236"/>
          <a:ext cx="9194241" cy="4783465"/>
        </p:xfrm>
        <a:graphic>
          <a:graphicData uri="http://schemas.openxmlformats.org/drawingml/2006/table">
            <a:tbl>
              <a:tblPr>
                <a:noFill/>
                <a:tableStyleId>{3A3CF9D4-3B98-4EA9-8724-DD727967E744}</a:tableStyleId>
              </a:tblPr>
              <a:tblGrid>
                <a:gridCol w="4095156">
                  <a:extLst>
                    <a:ext uri="{9D8B030D-6E8A-4147-A177-3AD203B41FA5}">
                      <a16:colId xmlns:a16="http://schemas.microsoft.com/office/drawing/2014/main" val="20000"/>
                    </a:ext>
                  </a:extLst>
                </a:gridCol>
                <a:gridCol w="215539">
                  <a:extLst>
                    <a:ext uri="{9D8B030D-6E8A-4147-A177-3AD203B41FA5}">
                      <a16:colId xmlns:a16="http://schemas.microsoft.com/office/drawing/2014/main" val="20001"/>
                    </a:ext>
                  </a:extLst>
                </a:gridCol>
                <a:gridCol w="1436908">
                  <a:extLst>
                    <a:ext uri="{9D8B030D-6E8A-4147-A177-3AD203B41FA5}">
                      <a16:colId xmlns:a16="http://schemas.microsoft.com/office/drawing/2014/main" val="20002"/>
                    </a:ext>
                  </a:extLst>
                </a:gridCol>
                <a:gridCol w="148171">
                  <a:extLst>
                    <a:ext uri="{9D8B030D-6E8A-4147-A177-3AD203B41FA5}">
                      <a16:colId xmlns:a16="http://schemas.microsoft.com/office/drawing/2014/main" val="20003"/>
                    </a:ext>
                  </a:extLst>
                </a:gridCol>
                <a:gridCol w="81306">
                  <a:extLst>
                    <a:ext uri="{9D8B030D-6E8A-4147-A177-3AD203B41FA5}">
                      <a16:colId xmlns:a16="http://schemas.microsoft.com/office/drawing/2014/main" val="20004"/>
                    </a:ext>
                  </a:extLst>
                </a:gridCol>
                <a:gridCol w="154762">
                  <a:extLst>
                    <a:ext uri="{9D8B030D-6E8A-4147-A177-3AD203B41FA5}">
                      <a16:colId xmlns:a16="http://schemas.microsoft.com/office/drawing/2014/main" val="20005"/>
                    </a:ext>
                  </a:extLst>
                </a:gridCol>
                <a:gridCol w="78205">
                  <a:extLst>
                    <a:ext uri="{9D8B030D-6E8A-4147-A177-3AD203B41FA5}">
                      <a16:colId xmlns:a16="http://schemas.microsoft.com/office/drawing/2014/main" val="20006"/>
                    </a:ext>
                  </a:extLst>
                </a:gridCol>
                <a:gridCol w="77646">
                  <a:extLst>
                    <a:ext uri="{9D8B030D-6E8A-4147-A177-3AD203B41FA5}">
                      <a16:colId xmlns:a16="http://schemas.microsoft.com/office/drawing/2014/main" val="20007"/>
                    </a:ext>
                  </a:extLst>
                </a:gridCol>
                <a:gridCol w="232939">
                  <a:extLst>
                    <a:ext uri="{9D8B030D-6E8A-4147-A177-3AD203B41FA5}">
                      <a16:colId xmlns:a16="http://schemas.microsoft.com/office/drawing/2014/main" val="20008"/>
                    </a:ext>
                  </a:extLst>
                </a:gridCol>
                <a:gridCol w="2673609">
                  <a:extLst>
                    <a:ext uri="{9D8B030D-6E8A-4147-A177-3AD203B41FA5}">
                      <a16:colId xmlns:a16="http://schemas.microsoft.com/office/drawing/2014/main" val="20009"/>
                    </a:ext>
                  </a:extLst>
                </a:gridCol>
              </a:tblGrid>
              <a:tr h="389965">
                <a:tc>
                  <a:txBody>
                    <a:bodyPr/>
                    <a:lstStyle/>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ONTVANGSTEN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nl-NL"/>
                    </a:p>
                  </a:txBody>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53955">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4">
                  <a:txBody>
                    <a:bodyPr/>
                    <a:lstStyle/>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BEGROTING</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marL="0" marR="0" lvl="0" indent="0" algn="ctr"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nl-NL" sz="1600" b="1" i="0" u="none" strike="noStrike" cap="none">
                          <a:solidFill>
                            <a:srgbClr val="000000"/>
                          </a:solidFill>
                          <a:latin typeface="Calibri"/>
                          <a:ea typeface="Calibri"/>
                          <a:cs typeface="Calibri"/>
                          <a:sym typeface="Calibri"/>
                        </a:rPr>
                        <a:t>WERKELIJK</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89965">
                <a:tc>
                  <a:txBody>
                    <a:bodyPr/>
                    <a:lstStyle/>
                    <a:p>
                      <a:pPr marL="0" marR="0" lvl="0" indent="0" algn="l" rtl="0">
                        <a:spcBef>
                          <a:spcPts val="0"/>
                        </a:spcBef>
                        <a:spcAft>
                          <a:spcPts val="0"/>
                        </a:spcAft>
                        <a:buNone/>
                      </a:pPr>
                      <a:endParaRPr sz="1600" b="1" i="0" u="none" strike="noStrike" cap="none" dirty="0">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nl-NL" sz="1600" b="1" i="0" u="none" strike="noStrike" cap="none">
                          <a:solidFill>
                            <a:srgbClr val="000000"/>
                          </a:solidFill>
                          <a:latin typeface="Calibri"/>
                          <a:ea typeface="Calibri"/>
                          <a:cs typeface="Calibri"/>
                          <a:sym typeface="Calibri"/>
                        </a:rPr>
                        <a:t>2023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nl-NL"/>
                    </a:p>
                  </a:txBody>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nl-NL" sz="1600" b="1" i="0" u="none" strike="noStrike" cap="none">
                          <a:solidFill>
                            <a:srgbClr val="000000"/>
                          </a:solidFill>
                          <a:latin typeface="Calibri"/>
                          <a:ea typeface="Calibri"/>
                          <a:cs typeface="Calibri"/>
                          <a:sym typeface="Calibri"/>
                        </a:rPr>
                        <a:t>2023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9965">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nl-NL"/>
                    </a:p>
                  </a:txBody>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47560">
                <a:tc>
                  <a:txBody>
                    <a:bodyPr/>
                    <a:lstStyle/>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OPBRENGST CONTRIBUTIES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0" i="0" u="none" strike="noStrike" cap="none">
                          <a:solidFill>
                            <a:srgbClr val="000000"/>
                          </a:solidFill>
                          <a:latin typeface="Calibri"/>
                          <a:ea typeface="Calibri"/>
                          <a:cs typeface="Calibri"/>
                          <a:sym typeface="Calibri"/>
                        </a:rPr>
                        <a:t>€</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a:solidFill>
                            <a:srgbClr val="000000"/>
                          </a:solidFill>
                          <a:latin typeface="Calibri"/>
                          <a:ea typeface="Calibri"/>
                          <a:cs typeface="Calibri"/>
                          <a:sym typeface="Calibri"/>
                        </a:rPr>
                        <a:t>8.000,00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nl-NL"/>
                    </a:p>
                  </a:txBody>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0" i="0" u="none" strike="noStrike" cap="none">
                          <a:solidFill>
                            <a:srgbClr val="000000"/>
                          </a:solidFill>
                          <a:latin typeface="Calibri"/>
                          <a:ea typeface="Calibri"/>
                          <a:cs typeface="Calibri"/>
                          <a:sym typeface="Calibri"/>
                        </a:rPr>
                        <a:t>€</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a:solidFill>
                            <a:srgbClr val="000000"/>
                          </a:solidFill>
                          <a:latin typeface="Calibri"/>
                          <a:ea typeface="Calibri"/>
                          <a:cs typeface="Calibri"/>
                          <a:sym typeface="Calibri"/>
                        </a:rPr>
                        <a:t>7.880,00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404418">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0" i="0" u="none" strike="noStrike" cap="none">
                          <a:solidFill>
                            <a:srgbClr val="000000"/>
                          </a:solidFill>
                          <a:latin typeface="Arial"/>
                          <a:ea typeface="Arial"/>
                          <a:cs typeface="Arial"/>
                          <a:sym typeface="Arial"/>
                        </a:rPr>
                        <a:t>"</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600" b="1"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nl-NL"/>
                    </a:p>
                  </a:txBody>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0" i="0" u="none" strike="noStrike" cap="none">
                          <a:solidFill>
                            <a:srgbClr val="000000"/>
                          </a:solidFill>
                          <a:latin typeface="Arial"/>
                          <a:ea typeface="Arial"/>
                          <a:cs typeface="Arial"/>
                          <a:sym typeface="Arial"/>
                        </a:rPr>
                        <a:t>"</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600" b="1"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404418">
                <a:tc>
                  <a:txBody>
                    <a:bodyPr/>
                    <a:lstStyle/>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BIJDR. LUNCH ALGEM VERGADERINGEN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0" i="0" u="none" strike="noStrike" cap="none">
                          <a:solidFill>
                            <a:srgbClr val="000000"/>
                          </a:solidFill>
                          <a:latin typeface="Arial"/>
                          <a:ea typeface="Arial"/>
                          <a:cs typeface="Arial"/>
                          <a:sym typeface="Arial"/>
                        </a:rPr>
                        <a:t>"</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a:solidFill>
                            <a:srgbClr val="000000"/>
                          </a:solidFill>
                          <a:latin typeface="Arial"/>
                          <a:ea typeface="Arial"/>
                          <a:cs typeface="Arial"/>
                          <a:sym typeface="Arial"/>
                        </a:rPr>
                        <a:t>2.000,00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nl-NL"/>
                    </a:p>
                  </a:txBody>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0" i="0" u="none" strike="noStrike" cap="none">
                          <a:solidFill>
                            <a:srgbClr val="000000"/>
                          </a:solidFill>
                          <a:latin typeface="Arial"/>
                          <a:ea typeface="Arial"/>
                          <a:cs typeface="Arial"/>
                          <a:sym typeface="Arial"/>
                        </a:rPr>
                        <a:t>"</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a:solidFill>
                            <a:srgbClr val="000000"/>
                          </a:solidFill>
                          <a:latin typeface="Arial"/>
                          <a:ea typeface="Arial"/>
                          <a:cs typeface="Arial"/>
                          <a:sym typeface="Arial"/>
                        </a:rPr>
                        <a:t>1.780,00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04418">
                <a:tc>
                  <a:txBody>
                    <a:bodyPr/>
                    <a:lstStyle/>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RENTE RABOBANK</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0" i="0" u="none" strike="noStrike" cap="none">
                          <a:solidFill>
                            <a:srgbClr val="000000"/>
                          </a:solidFill>
                          <a:latin typeface="Arial"/>
                          <a:ea typeface="Arial"/>
                          <a:cs typeface="Arial"/>
                          <a:sym typeface="Arial"/>
                        </a:rPr>
                        <a:t>"</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a:solidFill>
                            <a:srgbClr val="000000"/>
                          </a:solidFill>
                          <a:latin typeface="Arial"/>
                          <a:ea typeface="Arial"/>
                          <a:cs typeface="Arial"/>
                          <a:sym typeface="Arial"/>
                        </a:rPr>
                        <a:t>5,00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nl-NL"/>
                    </a:p>
                  </a:txBody>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0" i="0" u="none" strike="noStrike" cap="none">
                          <a:solidFill>
                            <a:srgbClr val="000000"/>
                          </a:solidFill>
                          <a:latin typeface="Arial"/>
                          <a:ea typeface="Arial"/>
                          <a:cs typeface="Arial"/>
                          <a:sym typeface="Arial"/>
                        </a:rPr>
                        <a:t>"</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a:solidFill>
                            <a:srgbClr val="000000"/>
                          </a:solidFill>
                          <a:latin typeface="Arial"/>
                          <a:ea typeface="Arial"/>
                          <a:cs typeface="Arial"/>
                          <a:sym typeface="Arial"/>
                        </a:rPr>
                        <a:t>9,10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404418">
                <a:tc>
                  <a:txBody>
                    <a:bodyPr/>
                    <a:lstStyle/>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DIVERSEN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0" i="0" u="none" strike="noStrike" cap="none">
                          <a:solidFill>
                            <a:srgbClr val="000000"/>
                          </a:solidFill>
                          <a:latin typeface="Arial"/>
                          <a:ea typeface="Arial"/>
                          <a:cs typeface="Arial"/>
                          <a:sym typeface="Arial"/>
                        </a:rPr>
                        <a:t>"</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600" b="1"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nl-NL"/>
                    </a:p>
                  </a:txBody>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0" i="0" u="none" strike="noStrike" cap="none">
                          <a:solidFill>
                            <a:srgbClr val="000000"/>
                          </a:solidFill>
                          <a:latin typeface="Arial"/>
                          <a:ea typeface="Arial"/>
                          <a:cs typeface="Arial"/>
                          <a:sym typeface="Arial"/>
                        </a:rPr>
                        <a:t>"</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600" b="1"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389965">
                <a:tc>
                  <a:txBody>
                    <a:bodyPr/>
                    <a:lstStyle/>
                    <a:p>
                      <a:pPr marL="0" marR="0" lvl="0" indent="0" algn="l" rtl="0">
                        <a:spcBef>
                          <a:spcPts val="0"/>
                        </a:spcBef>
                        <a:spcAft>
                          <a:spcPts val="0"/>
                        </a:spcAft>
                        <a:buNone/>
                      </a:pPr>
                      <a:endParaRPr sz="1600" b="0" i="0" u="none" strike="noStrike" cap="none" dirty="0">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nl-NL"/>
                    </a:p>
                  </a:txBody>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404418">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0" i="0" u="none" strike="noStrike" cap="none">
                          <a:solidFill>
                            <a:srgbClr val="000000"/>
                          </a:solidFill>
                          <a:latin typeface="Arial"/>
                          <a:ea typeface="Arial"/>
                          <a:cs typeface="Arial"/>
                          <a:sym typeface="Arial"/>
                        </a:rPr>
                        <a:t>€</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a:solidFill>
                            <a:srgbClr val="000000"/>
                          </a:solidFill>
                          <a:latin typeface="Arial"/>
                          <a:ea typeface="Arial"/>
                          <a:cs typeface="Arial"/>
                          <a:sym typeface="Arial"/>
                        </a:rPr>
                        <a:t>10.005,00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tcPr>
                </a:tc>
                <a:tc gridSpan="2">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nl-NL"/>
                    </a:p>
                  </a:txBody>
                  <a:tcPr/>
                </a:tc>
                <a:tc>
                  <a:txBody>
                    <a:bodyPr/>
                    <a:lstStyle/>
                    <a:p>
                      <a:pPr marL="0" marR="0" lvl="0" indent="0" algn="l" rtl="0">
                        <a:spcBef>
                          <a:spcPts val="0"/>
                        </a:spcBef>
                        <a:spcAft>
                          <a:spcPts val="0"/>
                        </a:spcAft>
                        <a:buNone/>
                      </a:pPr>
                      <a:r>
                        <a:rPr lang="nl-NL" sz="1600" b="0" i="0" u="none" strike="noStrike" cap="none">
                          <a:solidFill>
                            <a:srgbClr val="000000"/>
                          </a:solidFill>
                          <a:latin typeface="Arial"/>
                          <a:ea typeface="Arial"/>
                          <a:cs typeface="Arial"/>
                          <a:sym typeface="Arial"/>
                        </a:rPr>
                        <a:t>€</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0" i="0" u="none" strike="noStrike" cap="none">
                          <a:solidFill>
                            <a:srgbClr val="000000"/>
                          </a:solidFill>
                          <a:latin typeface="Arial"/>
                          <a:ea typeface="Arial"/>
                          <a:cs typeface="Arial"/>
                          <a:sym typeface="Arial"/>
                        </a:rPr>
                        <a:t>€</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dirty="0">
                          <a:solidFill>
                            <a:srgbClr val="000000"/>
                          </a:solidFill>
                          <a:latin typeface="Arial"/>
                          <a:ea typeface="Arial"/>
                          <a:cs typeface="Arial"/>
                          <a:sym typeface="Arial"/>
                        </a:rPr>
                        <a:t>9.669,10</a:t>
                      </a:r>
                      <a:endParaRPr dirty="0"/>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0"/>
          <p:cNvPicPr preferRelativeResize="0">
            <a:picLocks noGrp="1"/>
          </p:cNvPicPr>
          <p:nvPr>
            <p:ph type="title"/>
          </p:nvPr>
        </p:nvPicPr>
        <p:blipFill rotWithShape="1">
          <a:blip r:embed="rId3">
            <a:alphaModFix/>
          </a:blip>
          <a:srcRect/>
          <a:stretch/>
        </p:blipFill>
        <p:spPr>
          <a:xfrm>
            <a:off x="1991544" y="19659"/>
            <a:ext cx="7848600" cy="1741488"/>
          </a:xfrm>
          <a:prstGeom prst="rect">
            <a:avLst/>
          </a:prstGeom>
          <a:noFill/>
          <a:ln>
            <a:noFill/>
          </a:ln>
        </p:spPr>
      </p:pic>
      <p:sp>
        <p:nvSpPr>
          <p:cNvPr id="162" name="Google Shape;162;p10"/>
          <p:cNvSpPr txBox="1">
            <a:spLocks noGrp="1"/>
          </p:cNvSpPr>
          <p:nvPr>
            <p:ph type="body" idx="1"/>
          </p:nvPr>
        </p:nvSpPr>
        <p:spPr>
          <a:xfrm>
            <a:off x="1801813" y="1741488"/>
            <a:ext cx="8229600" cy="51054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000"/>
              <a:buFont typeface="Arial"/>
              <a:buNone/>
            </a:pPr>
            <a:r>
              <a:rPr lang="nl-NL" sz="2000" b="1"/>
              <a:t>.</a:t>
            </a:r>
            <a:endParaRPr/>
          </a:p>
        </p:txBody>
      </p:sp>
      <p:graphicFrame>
        <p:nvGraphicFramePr>
          <p:cNvPr id="163" name="Google Shape;163;p10"/>
          <p:cNvGraphicFramePr/>
          <p:nvPr>
            <p:extLst>
              <p:ext uri="{D42A27DB-BD31-4B8C-83A1-F6EECF244321}">
                <p14:modId xmlns:p14="http://schemas.microsoft.com/office/powerpoint/2010/main" val="2195454908"/>
              </p:ext>
            </p:extLst>
          </p:nvPr>
        </p:nvGraphicFramePr>
        <p:xfrm>
          <a:off x="1991544" y="1777320"/>
          <a:ext cx="8229575" cy="5033735"/>
        </p:xfrm>
        <a:graphic>
          <a:graphicData uri="http://schemas.openxmlformats.org/drawingml/2006/table">
            <a:tbl>
              <a:tblPr>
                <a:noFill/>
                <a:tableStyleId>{3A3CF9D4-3B98-4EA9-8724-DD727967E744}</a:tableStyleId>
              </a:tblPr>
              <a:tblGrid>
                <a:gridCol w="3741175">
                  <a:extLst>
                    <a:ext uri="{9D8B030D-6E8A-4147-A177-3AD203B41FA5}">
                      <a16:colId xmlns:a16="http://schemas.microsoft.com/office/drawing/2014/main" val="20000"/>
                    </a:ext>
                  </a:extLst>
                </a:gridCol>
                <a:gridCol w="194150">
                  <a:extLst>
                    <a:ext uri="{9D8B030D-6E8A-4147-A177-3AD203B41FA5}">
                      <a16:colId xmlns:a16="http://schemas.microsoft.com/office/drawing/2014/main" val="20001"/>
                    </a:ext>
                  </a:extLst>
                </a:gridCol>
                <a:gridCol w="1366300">
                  <a:extLst>
                    <a:ext uri="{9D8B030D-6E8A-4147-A177-3AD203B41FA5}">
                      <a16:colId xmlns:a16="http://schemas.microsoft.com/office/drawing/2014/main" val="20002"/>
                    </a:ext>
                  </a:extLst>
                </a:gridCol>
                <a:gridCol w="79000">
                  <a:extLst>
                    <a:ext uri="{9D8B030D-6E8A-4147-A177-3AD203B41FA5}">
                      <a16:colId xmlns:a16="http://schemas.microsoft.com/office/drawing/2014/main" val="20003"/>
                    </a:ext>
                  </a:extLst>
                </a:gridCol>
                <a:gridCol w="164575">
                  <a:extLst>
                    <a:ext uri="{9D8B030D-6E8A-4147-A177-3AD203B41FA5}">
                      <a16:colId xmlns:a16="http://schemas.microsoft.com/office/drawing/2014/main" val="20004"/>
                    </a:ext>
                  </a:extLst>
                </a:gridCol>
                <a:gridCol w="57050">
                  <a:extLst>
                    <a:ext uri="{9D8B030D-6E8A-4147-A177-3AD203B41FA5}">
                      <a16:colId xmlns:a16="http://schemas.microsoft.com/office/drawing/2014/main" val="20005"/>
                    </a:ext>
                  </a:extLst>
                </a:gridCol>
                <a:gridCol w="442250">
                  <a:extLst>
                    <a:ext uri="{9D8B030D-6E8A-4147-A177-3AD203B41FA5}">
                      <a16:colId xmlns:a16="http://schemas.microsoft.com/office/drawing/2014/main" val="20006"/>
                    </a:ext>
                  </a:extLst>
                </a:gridCol>
                <a:gridCol w="1110550">
                  <a:extLst>
                    <a:ext uri="{9D8B030D-6E8A-4147-A177-3AD203B41FA5}">
                      <a16:colId xmlns:a16="http://schemas.microsoft.com/office/drawing/2014/main" val="20007"/>
                    </a:ext>
                  </a:extLst>
                </a:gridCol>
                <a:gridCol w="1074525">
                  <a:extLst>
                    <a:ext uri="{9D8B030D-6E8A-4147-A177-3AD203B41FA5}">
                      <a16:colId xmlns:a16="http://schemas.microsoft.com/office/drawing/2014/main" val="20008"/>
                    </a:ext>
                  </a:extLst>
                </a:gridCol>
              </a:tblGrid>
              <a:tr h="513008">
                <a:tc>
                  <a:txBody>
                    <a:bodyPr/>
                    <a:lstStyle/>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UITGAVEN</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nl-NL" sz="1600" b="1" i="0" u="none" strike="noStrike" cap="none">
                          <a:solidFill>
                            <a:srgbClr val="000000"/>
                          </a:solidFill>
                          <a:latin typeface="Calibri"/>
                          <a:ea typeface="Calibri"/>
                          <a:cs typeface="Calibri"/>
                          <a:sym typeface="Calibri"/>
                        </a:rPr>
                        <a:t>BEGROTING       2023</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nl-NL" sz="1600" b="1" i="0" u="none" strike="noStrike" cap="none">
                          <a:solidFill>
                            <a:srgbClr val="000000"/>
                          </a:solidFill>
                          <a:latin typeface="Calibri"/>
                          <a:ea typeface="Calibri"/>
                          <a:cs typeface="Calibri"/>
                          <a:sym typeface="Calibri"/>
                        </a:rPr>
                        <a:t>WERKELIJK 2023</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1316">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nl-NL" sz="1600" b="0" i="0" u="none" strike="noStrike" cap="none">
                          <a:solidFill>
                            <a:srgbClr val="000000"/>
                          </a:solidFill>
                          <a:latin typeface="Calibri"/>
                          <a:ea typeface="Calibri"/>
                          <a:cs typeface="Calibri"/>
                          <a:sym typeface="Calibri"/>
                        </a:rPr>
                        <a:t>_____________</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nl-NL" sz="1600" b="0" i="0" u="none" strike="noStrike" cap="none">
                          <a:solidFill>
                            <a:srgbClr val="000000"/>
                          </a:solidFill>
                          <a:latin typeface="Calibri"/>
                          <a:ea typeface="Calibri"/>
                          <a:cs typeface="Calibri"/>
                          <a:sym typeface="Calibri"/>
                        </a:rPr>
                        <a:t>__________</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98394">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Arial"/>
                        <a:ea typeface="Arial"/>
                        <a:cs typeface="Arial"/>
                        <a:sym typeface="Arial"/>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200" b="0" i="0" u="none" strike="noStrike" cap="none">
                        <a:solidFill>
                          <a:srgbClr val="000000"/>
                        </a:solidFill>
                        <a:latin typeface="Arial"/>
                        <a:ea typeface="Arial"/>
                        <a:cs typeface="Arial"/>
                        <a:sym typeface="Arial"/>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Arial"/>
                        <a:ea typeface="Arial"/>
                        <a:cs typeface="Arial"/>
                        <a:sym typeface="Arial"/>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Arial"/>
                        <a:ea typeface="Arial"/>
                        <a:cs typeface="Arial"/>
                        <a:sym typeface="Arial"/>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200" b="0" i="0" u="none" strike="noStrike" cap="none">
                        <a:solidFill>
                          <a:srgbClr val="000000"/>
                        </a:solidFill>
                        <a:latin typeface="Arial"/>
                        <a:ea typeface="Arial"/>
                        <a:cs typeface="Arial"/>
                        <a:sym typeface="Arial"/>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Arial"/>
                        <a:ea typeface="Arial"/>
                        <a:cs typeface="Arial"/>
                        <a:sym typeface="Arial"/>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Arial"/>
                        <a:ea typeface="Arial"/>
                        <a:cs typeface="Arial"/>
                        <a:sym typeface="Arial"/>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200" b="0" i="0" u="none" strike="noStrike" cap="none">
                        <a:solidFill>
                          <a:srgbClr val="000000"/>
                        </a:solidFill>
                        <a:latin typeface="Arial"/>
                        <a:ea typeface="Arial"/>
                        <a:cs typeface="Arial"/>
                        <a:sym typeface="Arial"/>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45921">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Arial"/>
                        <a:ea typeface="Arial"/>
                        <a:cs typeface="Arial"/>
                        <a:sym typeface="Arial"/>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200" b="0" i="0" u="none" strike="noStrike" cap="none">
                        <a:solidFill>
                          <a:srgbClr val="000000"/>
                        </a:solidFill>
                        <a:latin typeface="Arial"/>
                        <a:ea typeface="Arial"/>
                        <a:cs typeface="Arial"/>
                        <a:sym typeface="Arial"/>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Arial"/>
                        <a:ea typeface="Arial"/>
                        <a:cs typeface="Arial"/>
                        <a:sym typeface="Arial"/>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Arial"/>
                        <a:ea typeface="Arial"/>
                        <a:cs typeface="Arial"/>
                        <a:sym typeface="Arial"/>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200" b="0" i="0" u="none" strike="noStrike" cap="none">
                        <a:solidFill>
                          <a:srgbClr val="000000"/>
                        </a:solidFill>
                        <a:latin typeface="Arial"/>
                        <a:ea typeface="Arial"/>
                        <a:cs typeface="Arial"/>
                        <a:sym typeface="Arial"/>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Arial"/>
                        <a:ea typeface="Arial"/>
                        <a:cs typeface="Arial"/>
                        <a:sym typeface="Arial"/>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Arial"/>
                        <a:ea typeface="Arial"/>
                        <a:cs typeface="Arial"/>
                        <a:sym typeface="Arial"/>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200" b="0" i="0" u="none" strike="noStrike" cap="none">
                        <a:solidFill>
                          <a:srgbClr val="000000"/>
                        </a:solidFill>
                        <a:latin typeface="Arial"/>
                        <a:ea typeface="Arial"/>
                        <a:cs typeface="Arial"/>
                        <a:sym typeface="Arial"/>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61316">
                <a:tc>
                  <a:txBody>
                    <a:bodyPr/>
                    <a:lstStyle/>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KOSTEN ALGEM. VERGADERING </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a:solidFill>
                            <a:srgbClr val="000000"/>
                          </a:solidFill>
                          <a:latin typeface="Calibri"/>
                          <a:ea typeface="Calibri"/>
                          <a:cs typeface="Calibri"/>
                          <a:sym typeface="Calibri"/>
                        </a:rPr>
                        <a:t>7.800,00</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a:solidFill>
                            <a:srgbClr val="000000"/>
                          </a:solidFill>
                          <a:latin typeface="Calibri"/>
                          <a:ea typeface="Calibri"/>
                          <a:cs typeface="Calibri"/>
                          <a:sym typeface="Calibri"/>
                        </a:rPr>
                        <a:t>7.439,15</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446684">
                <a:tc>
                  <a:txBody>
                    <a:bodyPr/>
                    <a:lstStyle/>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BESTUURSKOSTEN</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a:solidFill>
                            <a:srgbClr val="000000"/>
                          </a:solidFill>
                          <a:latin typeface="Calibri"/>
                          <a:ea typeface="Calibri"/>
                          <a:cs typeface="Calibri"/>
                          <a:sym typeface="Calibri"/>
                        </a:rPr>
                        <a:t>1.500,00</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a:solidFill>
                            <a:srgbClr val="000000"/>
                          </a:solidFill>
                          <a:latin typeface="Calibri"/>
                          <a:ea typeface="Calibri"/>
                          <a:cs typeface="Calibri"/>
                          <a:sym typeface="Calibri"/>
                        </a:rPr>
                        <a:t>2.140,24</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513008">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nl-NL" sz="1600" b="1" i="0" u="none" strike="noStrike" cap="none">
                          <a:solidFill>
                            <a:srgbClr val="000000"/>
                          </a:solidFill>
                          <a:latin typeface="Calibri"/>
                          <a:ea typeface="Calibri"/>
                          <a:cs typeface="Calibri"/>
                          <a:sym typeface="Calibri"/>
                        </a:rPr>
                        <a:t>BANKKOSTEN</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a:solidFill>
                            <a:srgbClr val="000000"/>
                          </a:solidFill>
                          <a:latin typeface="Calibri"/>
                          <a:ea typeface="Calibri"/>
                          <a:cs typeface="Calibri"/>
                          <a:sym typeface="Calibri"/>
                        </a:rPr>
                        <a:t>380,00</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a:solidFill>
                            <a:srgbClr val="000000"/>
                          </a:solidFill>
                          <a:latin typeface="Calibri"/>
                          <a:ea typeface="Calibri"/>
                          <a:cs typeface="Calibri"/>
                          <a:sym typeface="Calibri"/>
                        </a:rPr>
                        <a:t>367,72</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513008">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VGAZ</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a:solidFill>
                            <a:srgbClr val="000000"/>
                          </a:solidFill>
                          <a:latin typeface="Calibri"/>
                          <a:ea typeface="Calibri"/>
                          <a:cs typeface="Calibri"/>
                          <a:sym typeface="Calibri"/>
                        </a:rPr>
                        <a:t>250,00</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a:solidFill>
                            <a:srgbClr val="000000"/>
                          </a:solidFill>
                          <a:latin typeface="Calibri"/>
                          <a:ea typeface="Calibri"/>
                          <a:cs typeface="Calibri"/>
                          <a:sym typeface="Calibri"/>
                        </a:rPr>
                        <a:t>250,00</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513008">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PC LEDEN</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a:solidFill>
                            <a:srgbClr val="000000"/>
                          </a:solidFill>
                          <a:latin typeface="Calibri"/>
                          <a:ea typeface="Calibri"/>
                          <a:cs typeface="Calibri"/>
                          <a:sym typeface="Calibri"/>
                        </a:rPr>
                        <a:t>75,00</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a:solidFill>
                            <a:srgbClr val="000000"/>
                          </a:solidFill>
                          <a:latin typeface="Calibri"/>
                          <a:ea typeface="Calibri"/>
                          <a:cs typeface="Calibri"/>
                          <a:sym typeface="Calibri"/>
                        </a:rPr>
                        <a:t>71,39</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61316">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61316">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 </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 </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61316">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a:solidFill>
                            <a:srgbClr val="000000"/>
                          </a:solidFill>
                          <a:latin typeface="Calibri"/>
                          <a:ea typeface="Calibri"/>
                          <a:cs typeface="Calibri"/>
                          <a:sym typeface="Calibri"/>
                        </a:rPr>
                        <a:t>10.005,00</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a:solidFill>
                            <a:srgbClr val="000000"/>
                          </a:solidFill>
                          <a:latin typeface="Calibri"/>
                          <a:ea typeface="Calibri"/>
                          <a:cs typeface="Calibri"/>
                          <a:sym typeface="Calibri"/>
                        </a:rPr>
                        <a:t>10.268,50</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261316">
                <a:tc>
                  <a:txBody>
                    <a:bodyPr/>
                    <a:lstStyle/>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ONTVANGSTEN</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a:solidFill>
                            <a:srgbClr val="000000"/>
                          </a:solidFill>
                          <a:latin typeface="Calibri"/>
                          <a:ea typeface="Calibri"/>
                          <a:cs typeface="Calibri"/>
                          <a:sym typeface="Calibri"/>
                        </a:rPr>
                        <a:t>10.005,00</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a:solidFill>
                            <a:srgbClr val="000000"/>
                          </a:solidFill>
                          <a:latin typeface="Calibri"/>
                          <a:ea typeface="Calibri"/>
                          <a:cs typeface="Calibri"/>
                          <a:sym typeface="Calibri"/>
                        </a:rPr>
                        <a:t>9.669,10</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261404">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61404">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a:solidFill>
                            <a:srgbClr val="000000"/>
                          </a:solidFill>
                          <a:latin typeface="Calibri"/>
                          <a:ea typeface="Calibri"/>
                          <a:cs typeface="Calibri"/>
                          <a:sym typeface="Calibri"/>
                        </a:rPr>
                        <a:t>0,00</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nl-NL" sz="1600" b="1" i="0" u="none" strike="noStrike" cap="none">
                          <a:solidFill>
                            <a:srgbClr val="000000"/>
                          </a:solidFill>
                          <a:latin typeface="Calibri"/>
                          <a:ea typeface="Calibri"/>
                          <a:cs typeface="Calibri"/>
                          <a:sym typeface="Calibri"/>
                        </a:rPr>
                        <a:t>€</a:t>
                      </a:r>
                      <a:endParaRPr/>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nl-NL" sz="1600" b="1" i="0" u="none" strike="noStrike" cap="none" dirty="0">
                          <a:solidFill>
                            <a:srgbClr val="000000"/>
                          </a:solidFill>
                          <a:latin typeface="Calibri"/>
                          <a:ea typeface="Calibri"/>
                          <a:cs typeface="Calibri"/>
                          <a:sym typeface="Calibri"/>
                        </a:rPr>
                        <a:t>-  599,40</a:t>
                      </a:r>
                      <a:endParaRPr dirty="0"/>
                    </a:p>
                  </a:txBody>
                  <a:tcPr marL="9325" marR="9325" marT="9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1"/>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170" name="Google Shape;170;p11"/>
          <p:cNvSpPr txBox="1">
            <a:spLocks noGrp="1"/>
          </p:cNvSpPr>
          <p:nvPr>
            <p:ph type="body" idx="1"/>
          </p:nvPr>
        </p:nvSpPr>
        <p:spPr>
          <a:xfrm>
            <a:off x="793820" y="2039814"/>
            <a:ext cx="10058400" cy="5205535"/>
          </a:xfrm>
          <a:prstGeom prst="rect">
            <a:avLst/>
          </a:prstGeom>
          <a:noFill/>
          <a:ln>
            <a:noFill/>
          </a:ln>
        </p:spPr>
        <p:txBody>
          <a:bodyPr spcFirstLastPara="1" wrap="square" lIns="91425" tIns="45700" rIns="91425" bIns="45700" anchor="t" anchorCtr="0">
            <a:normAutofit/>
          </a:bodyPr>
          <a:lstStyle/>
          <a:p>
            <a:pPr marL="228600" lvl="0" indent="-228600" algn="l" rtl="0">
              <a:lnSpc>
                <a:spcPct val="107000"/>
              </a:lnSpc>
              <a:spcBef>
                <a:spcPts val="0"/>
              </a:spcBef>
              <a:spcAft>
                <a:spcPts val="0"/>
              </a:spcAft>
              <a:buClr>
                <a:schemeClr val="dk1"/>
              </a:buClr>
              <a:buSzPts val="2400"/>
              <a:buChar char="•"/>
            </a:pPr>
            <a:r>
              <a:rPr lang="nl-NL" sz="2400" b="1" dirty="0"/>
              <a:t>Saldo bank rekening courant 31–12–2023	€	      564,65</a:t>
            </a:r>
            <a:endParaRPr sz="2400" dirty="0"/>
          </a:p>
          <a:p>
            <a:pPr marL="228600" lvl="0" indent="-228600" algn="l" rtl="0">
              <a:lnSpc>
                <a:spcPct val="107000"/>
              </a:lnSpc>
              <a:spcBef>
                <a:spcPts val="1800"/>
              </a:spcBef>
              <a:spcAft>
                <a:spcPts val="0"/>
              </a:spcAft>
              <a:buClr>
                <a:schemeClr val="dk1"/>
              </a:buClr>
              <a:buSzPts val="2400"/>
              <a:buChar char="•"/>
            </a:pPr>
            <a:r>
              <a:rPr lang="nl-NL" sz="2400" b="1" dirty="0"/>
              <a:t>Saldo bank spaarrekening 31-12-2023	</a:t>
            </a:r>
            <a:r>
              <a:rPr lang="nl-NL" sz="2400" b="1" u="sng" dirty="0"/>
              <a:t>“	29.598,54</a:t>
            </a:r>
            <a:endParaRPr sz="2400" b="1" dirty="0"/>
          </a:p>
          <a:p>
            <a:pPr marL="228600" lvl="0" indent="-228600" algn="l" rtl="0">
              <a:lnSpc>
                <a:spcPct val="107000"/>
              </a:lnSpc>
              <a:spcBef>
                <a:spcPts val="1800"/>
              </a:spcBef>
              <a:spcAft>
                <a:spcPts val="0"/>
              </a:spcAft>
              <a:buClr>
                <a:schemeClr val="dk1"/>
              </a:buClr>
              <a:buSzPts val="2400"/>
              <a:buChar char="•"/>
            </a:pPr>
            <a:r>
              <a:rPr lang="nl-NL" sz="2400" b="1" u="sng" dirty="0"/>
              <a:t>Totaal</a:t>
            </a:r>
            <a:r>
              <a:rPr lang="nl-NL" sz="2400" b="1" dirty="0"/>
              <a:t>				           €	             30.163,19</a:t>
            </a:r>
            <a:endParaRPr sz="2400" dirty="0"/>
          </a:p>
          <a:p>
            <a:pPr marL="228600" lvl="0" indent="-228600" algn="l" rtl="0">
              <a:lnSpc>
                <a:spcPct val="107000"/>
              </a:lnSpc>
              <a:spcBef>
                <a:spcPts val="1800"/>
              </a:spcBef>
              <a:spcAft>
                <a:spcPts val="0"/>
              </a:spcAft>
              <a:buClr>
                <a:schemeClr val="dk1"/>
              </a:buClr>
              <a:buSzPts val="2400"/>
              <a:buChar char="•"/>
            </a:pPr>
            <a:r>
              <a:rPr lang="nl-NL" sz="2400" b="1" dirty="0"/>
              <a:t>Balanspost 31-12-2023			</a:t>
            </a:r>
            <a:r>
              <a:rPr lang="nl-NL" sz="2400" b="1" u="sng" dirty="0"/>
              <a:t>	- 4.000,00</a:t>
            </a:r>
            <a:endParaRPr sz="2400" b="1" dirty="0"/>
          </a:p>
          <a:p>
            <a:pPr marL="228600" lvl="0" indent="-228600" algn="l" rtl="0">
              <a:lnSpc>
                <a:spcPct val="107000"/>
              </a:lnSpc>
              <a:spcBef>
                <a:spcPts val="1800"/>
              </a:spcBef>
              <a:spcAft>
                <a:spcPts val="0"/>
              </a:spcAft>
              <a:buClr>
                <a:schemeClr val="dk1"/>
              </a:buClr>
              <a:buSzPts val="2400"/>
              <a:buChar char="•"/>
            </a:pPr>
            <a:r>
              <a:rPr lang="nl-NL" sz="2400" b="1" u="sng" dirty="0"/>
              <a:t>Saldo 31-12-2023</a:t>
            </a:r>
            <a:r>
              <a:rPr lang="nl-NL" sz="2400" b="1" dirty="0"/>
              <a:t>			           </a:t>
            </a:r>
            <a:r>
              <a:rPr lang="nl-NL" sz="2400" b="1" u="sng" dirty="0"/>
              <a:t>€	              26.163,19</a:t>
            </a:r>
            <a:endParaRPr sz="2400" b="1" dirty="0"/>
          </a:p>
          <a:p>
            <a:pPr marL="0" lvl="0" indent="0" algn="l" rtl="0">
              <a:lnSpc>
                <a:spcPct val="107000"/>
              </a:lnSpc>
              <a:spcBef>
                <a:spcPts val="1800"/>
              </a:spcBef>
              <a:spcAft>
                <a:spcPts val="0"/>
              </a:spcAft>
              <a:buClr>
                <a:schemeClr val="dk1"/>
              </a:buClr>
              <a:buSzPts val="2400"/>
              <a:buFont typeface="Arial"/>
              <a:buNone/>
            </a:pPr>
            <a:r>
              <a:rPr lang="nl-NL" sz="2400" b="1" dirty="0"/>
              <a:t> </a:t>
            </a:r>
            <a:endParaRPr dirty="0"/>
          </a:p>
          <a:p>
            <a:pPr marL="228600" lvl="0" indent="-139700" algn="l" rtl="0">
              <a:lnSpc>
                <a:spcPct val="80000"/>
              </a:lnSpc>
              <a:spcBef>
                <a:spcPts val="1800"/>
              </a:spcBef>
              <a:spcAft>
                <a:spcPts val="0"/>
              </a:spcAft>
              <a:buClr>
                <a:schemeClr val="dk1"/>
              </a:buClr>
              <a:buSzPts val="1400"/>
              <a:buNone/>
            </a:pPr>
            <a:endParaRPr sz="1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12"/>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177" name="Google Shape;177;p12"/>
          <p:cNvSpPr txBox="1">
            <a:spLocks noGrp="1"/>
          </p:cNvSpPr>
          <p:nvPr>
            <p:ph type="body" idx="1"/>
          </p:nvPr>
        </p:nvSpPr>
        <p:spPr>
          <a:xfrm>
            <a:off x="1919288" y="1773238"/>
            <a:ext cx="8229600" cy="5472112"/>
          </a:xfrm>
          <a:prstGeom prst="rect">
            <a:avLst/>
          </a:prstGeom>
          <a:noFill/>
          <a:ln>
            <a:noFill/>
          </a:ln>
        </p:spPr>
        <p:txBody>
          <a:bodyPr spcFirstLastPara="1" wrap="square" lIns="91425" tIns="45700" rIns="91425" bIns="45700" anchor="t" anchorCtr="0">
            <a:noAutofit/>
          </a:bodyPr>
          <a:lstStyle/>
          <a:p>
            <a:pPr marL="228600" lvl="0" indent="-139700" algn="l" rtl="0">
              <a:lnSpc>
                <a:spcPct val="80000"/>
              </a:lnSpc>
              <a:spcBef>
                <a:spcPts val="0"/>
              </a:spcBef>
              <a:spcAft>
                <a:spcPts val="0"/>
              </a:spcAft>
              <a:buClr>
                <a:schemeClr val="dk1"/>
              </a:buClr>
              <a:buSzPts val="1400"/>
              <a:buNone/>
            </a:pPr>
            <a:endParaRPr sz="1400" b="1"/>
          </a:p>
        </p:txBody>
      </p:sp>
      <p:graphicFrame>
        <p:nvGraphicFramePr>
          <p:cNvPr id="178" name="Google Shape;178;p12"/>
          <p:cNvGraphicFramePr/>
          <p:nvPr>
            <p:extLst>
              <p:ext uri="{D42A27DB-BD31-4B8C-83A1-F6EECF244321}">
                <p14:modId xmlns:p14="http://schemas.microsoft.com/office/powerpoint/2010/main" val="1172312143"/>
              </p:ext>
            </p:extLst>
          </p:nvPr>
        </p:nvGraphicFramePr>
        <p:xfrm>
          <a:off x="1919288" y="1939333"/>
          <a:ext cx="8398975" cy="4961318"/>
        </p:xfrm>
        <a:graphic>
          <a:graphicData uri="http://schemas.openxmlformats.org/drawingml/2006/table">
            <a:tbl>
              <a:tblPr>
                <a:noFill/>
                <a:tableStyleId>{DEB1D80A-DF1B-4564-9901-B3403109CD0F}</a:tableStyleId>
              </a:tblPr>
              <a:tblGrid>
                <a:gridCol w="2734850">
                  <a:extLst>
                    <a:ext uri="{9D8B030D-6E8A-4147-A177-3AD203B41FA5}">
                      <a16:colId xmlns:a16="http://schemas.microsoft.com/office/drawing/2014/main" val="20000"/>
                    </a:ext>
                  </a:extLst>
                </a:gridCol>
                <a:gridCol w="345000">
                  <a:extLst>
                    <a:ext uri="{9D8B030D-6E8A-4147-A177-3AD203B41FA5}">
                      <a16:colId xmlns:a16="http://schemas.microsoft.com/office/drawing/2014/main" val="20001"/>
                    </a:ext>
                  </a:extLst>
                </a:gridCol>
                <a:gridCol w="48375">
                  <a:extLst>
                    <a:ext uri="{9D8B030D-6E8A-4147-A177-3AD203B41FA5}">
                      <a16:colId xmlns:a16="http://schemas.microsoft.com/office/drawing/2014/main" val="20002"/>
                    </a:ext>
                  </a:extLst>
                </a:gridCol>
                <a:gridCol w="226600">
                  <a:extLst>
                    <a:ext uri="{9D8B030D-6E8A-4147-A177-3AD203B41FA5}">
                      <a16:colId xmlns:a16="http://schemas.microsoft.com/office/drawing/2014/main" val="20003"/>
                    </a:ext>
                  </a:extLst>
                </a:gridCol>
                <a:gridCol w="733300">
                  <a:extLst>
                    <a:ext uri="{9D8B030D-6E8A-4147-A177-3AD203B41FA5}">
                      <a16:colId xmlns:a16="http://schemas.microsoft.com/office/drawing/2014/main" val="20004"/>
                    </a:ext>
                  </a:extLst>
                </a:gridCol>
                <a:gridCol w="734025">
                  <a:extLst>
                    <a:ext uri="{9D8B030D-6E8A-4147-A177-3AD203B41FA5}">
                      <a16:colId xmlns:a16="http://schemas.microsoft.com/office/drawing/2014/main" val="20005"/>
                    </a:ext>
                  </a:extLst>
                </a:gridCol>
                <a:gridCol w="81800">
                  <a:extLst>
                    <a:ext uri="{9D8B030D-6E8A-4147-A177-3AD203B41FA5}">
                      <a16:colId xmlns:a16="http://schemas.microsoft.com/office/drawing/2014/main" val="20006"/>
                    </a:ext>
                  </a:extLst>
                </a:gridCol>
                <a:gridCol w="217175">
                  <a:extLst>
                    <a:ext uri="{9D8B030D-6E8A-4147-A177-3AD203B41FA5}">
                      <a16:colId xmlns:a16="http://schemas.microsoft.com/office/drawing/2014/main" val="20007"/>
                    </a:ext>
                  </a:extLst>
                </a:gridCol>
                <a:gridCol w="1375375">
                  <a:extLst>
                    <a:ext uri="{9D8B030D-6E8A-4147-A177-3AD203B41FA5}">
                      <a16:colId xmlns:a16="http://schemas.microsoft.com/office/drawing/2014/main" val="20008"/>
                    </a:ext>
                  </a:extLst>
                </a:gridCol>
                <a:gridCol w="122275">
                  <a:extLst>
                    <a:ext uri="{9D8B030D-6E8A-4147-A177-3AD203B41FA5}">
                      <a16:colId xmlns:a16="http://schemas.microsoft.com/office/drawing/2014/main" val="20009"/>
                    </a:ext>
                  </a:extLst>
                </a:gridCol>
                <a:gridCol w="116850">
                  <a:extLst>
                    <a:ext uri="{9D8B030D-6E8A-4147-A177-3AD203B41FA5}">
                      <a16:colId xmlns:a16="http://schemas.microsoft.com/office/drawing/2014/main" val="20010"/>
                    </a:ext>
                  </a:extLst>
                </a:gridCol>
                <a:gridCol w="217175">
                  <a:extLst>
                    <a:ext uri="{9D8B030D-6E8A-4147-A177-3AD203B41FA5}">
                      <a16:colId xmlns:a16="http://schemas.microsoft.com/office/drawing/2014/main" val="20011"/>
                    </a:ext>
                  </a:extLst>
                </a:gridCol>
                <a:gridCol w="1446175">
                  <a:extLst>
                    <a:ext uri="{9D8B030D-6E8A-4147-A177-3AD203B41FA5}">
                      <a16:colId xmlns:a16="http://schemas.microsoft.com/office/drawing/2014/main" val="20012"/>
                    </a:ext>
                  </a:extLst>
                </a:gridCol>
              </a:tblGrid>
              <a:tr h="288071">
                <a:tc gridSpan="2">
                  <a:txBody>
                    <a:bodyPr/>
                    <a:lstStyle/>
                    <a:p>
                      <a:pPr marL="0" marR="0" lvl="0" indent="0" algn="l" rtl="0">
                        <a:spcBef>
                          <a:spcPts val="0"/>
                        </a:spcBef>
                        <a:spcAft>
                          <a:spcPts val="0"/>
                        </a:spcAft>
                        <a:buNone/>
                      </a:pPr>
                      <a:r>
                        <a:rPr lang="nl-NL" sz="1600" b="1" u="none" strike="noStrike" cap="none"/>
                        <a:t>BEGROTING 2024</a:t>
                      </a:r>
                      <a:endParaRPr sz="1600" b="1" i="0" u="none" strike="noStrike" cap="non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gridSpan="2">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tc>
                <a:tc gridSpan="2">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tc>
                <a:tc gridSpan="2">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0"/>
                  </a:ext>
                </a:extLst>
              </a:tr>
              <a:tr h="273664">
                <a:tc gridSpan="2">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gridSpan="2">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tc>
                <a:tc gridSpan="2">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tc>
                <a:tc gridSpan="2">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1"/>
                  </a:ext>
                </a:extLst>
              </a:tr>
              <a:tr h="288071">
                <a:tc gridSpan="11">
                  <a:txBody>
                    <a:bodyPr/>
                    <a:lstStyle/>
                    <a:p>
                      <a:pPr marL="0" marR="0" lvl="0" indent="0" algn="l" rtl="0">
                        <a:spcBef>
                          <a:spcPts val="0"/>
                        </a:spcBef>
                        <a:spcAft>
                          <a:spcPts val="0"/>
                        </a:spcAft>
                        <a:buNone/>
                      </a:pPr>
                      <a:endParaRPr sz="1600" b="1" i="0" u="none" strike="noStrike" cap="non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2"/>
                  </a:ext>
                </a:extLst>
              </a:tr>
              <a:tr h="277528">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tc>
                <a:tc gridSpan="2">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gridSpan="3">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hMerge="1">
                  <a:txBody>
                    <a:bodyPr/>
                    <a:lstStyle/>
                    <a:p>
                      <a:endParaRPr lang="nl-NL"/>
                    </a:p>
                  </a:txBody>
                  <a:tcPr/>
                </a:tc>
                <a:tc>
                  <a:txBody>
                    <a:bodyPr/>
                    <a:lstStyle/>
                    <a:p>
                      <a:pPr marL="0" marR="0" lvl="0" indent="0" algn="l" rtl="0">
                        <a:spcBef>
                          <a:spcPts val="0"/>
                        </a:spcBef>
                        <a:spcAft>
                          <a:spcPts val="0"/>
                        </a:spcAft>
                        <a:buNone/>
                      </a:pPr>
                      <a:endParaRPr sz="1800"/>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gridSpan="2">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a:txBody>
                    <a:bodyPr/>
                    <a:lstStyle/>
                    <a:p>
                      <a:pPr marL="0" marR="0" lvl="0" indent="0" algn="l" rtl="0">
                        <a:spcBef>
                          <a:spcPts val="0"/>
                        </a:spcBef>
                        <a:spcAft>
                          <a:spcPts val="0"/>
                        </a:spcAft>
                        <a:buNone/>
                      </a:pPr>
                      <a:endParaRPr sz="1800"/>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3"/>
                  </a:ext>
                </a:extLst>
              </a:tr>
              <a:tr h="288071">
                <a:tc>
                  <a:txBody>
                    <a:bodyPr/>
                    <a:lstStyle/>
                    <a:p>
                      <a:pPr marL="0" marR="0" lvl="0" indent="0" algn="l" rtl="0">
                        <a:spcBef>
                          <a:spcPts val="0"/>
                        </a:spcBef>
                        <a:spcAft>
                          <a:spcPts val="0"/>
                        </a:spcAft>
                        <a:buNone/>
                      </a:pPr>
                      <a:r>
                        <a:rPr lang="nl-NL" sz="1700" b="1" u="none" strike="noStrike"/>
                        <a:t>ONTVANGSTEN</a:t>
                      </a:r>
                      <a:endParaRPr sz="1700" b="1" i="0" u="none" strike="noStrike">
                        <a:solidFill>
                          <a:srgbClr val="000000"/>
                        </a:solidFill>
                        <a:latin typeface="Arial"/>
                        <a:ea typeface="Arial"/>
                        <a:cs typeface="Arial"/>
                        <a:sym typeface="Arial"/>
                      </a:endParaRPr>
                    </a:p>
                  </a:txBody>
                  <a:tcPr marL="9525" marR="9525" marT="9525" marB="0" anchor="b"/>
                </a:tc>
                <a:tc gridSpan="2">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gridSpan="3">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hMerge="1">
                  <a:txBody>
                    <a:bodyPr/>
                    <a:lstStyle/>
                    <a:p>
                      <a:endParaRPr lang="nl-NL"/>
                    </a:p>
                  </a:txBody>
                  <a:tcPr/>
                </a:tc>
                <a:tc>
                  <a:txBody>
                    <a:bodyPr/>
                    <a:lstStyle/>
                    <a:p>
                      <a:pPr marL="0" marR="0" lvl="0" indent="0" algn="l" rtl="0">
                        <a:spcBef>
                          <a:spcPts val="0"/>
                        </a:spcBef>
                        <a:spcAft>
                          <a:spcPts val="0"/>
                        </a:spcAft>
                        <a:buNone/>
                      </a:pPr>
                      <a:endParaRPr sz="1800"/>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gridSpan="2">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a:txBody>
                    <a:bodyPr/>
                    <a:lstStyle/>
                    <a:p>
                      <a:pPr marL="0" marR="0" lvl="0" indent="0" algn="l" rtl="0">
                        <a:spcBef>
                          <a:spcPts val="0"/>
                        </a:spcBef>
                        <a:spcAft>
                          <a:spcPts val="0"/>
                        </a:spcAft>
                        <a:buNone/>
                      </a:pPr>
                      <a:endParaRPr sz="1800"/>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4"/>
                  </a:ext>
                </a:extLst>
              </a:tr>
              <a:tr h="277528">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gridSpan="2">
                  <a:txBody>
                    <a:bodyPr/>
                    <a:lstStyle/>
                    <a:p>
                      <a:pPr marL="0" marR="0" lvl="0" indent="0" algn="l" rtl="0">
                        <a:spcBef>
                          <a:spcPts val="0"/>
                        </a:spcBef>
                        <a:spcAft>
                          <a:spcPts val="0"/>
                        </a:spcAft>
                        <a:buNone/>
                      </a:pPr>
                      <a:endParaRPr sz="1600" b="0" i="0" u="none" strike="noStrike" dirty="0">
                        <a:solidFill>
                          <a:srgbClr val="000000"/>
                        </a:solidFill>
                        <a:latin typeface="Arial"/>
                        <a:ea typeface="Arial"/>
                        <a:cs typeface="Arial"/>
                        <a:sym typeface="Arial"/>
                      </a:endParaRPr>
                    </a:p>
                  </a:txBody>
                  <a:tcPr marL="9525" marR="9525" marT="9525" marB="0" anchor="b"/>
                </a:tc>
                <a:tc hMerge="1">
                  <a:txBody>
                    <a:bodyPr/>
                    <a:lstStyle/>
                    <a:p>
                      <a:endParaRPr lang="nl-NL"/>
                    </a:p>
                  </a:txBody>
                  <a:tcPr/>
                </a:tc>
                <a:tc gridSpan="3">
                  <a:txBody>
                    <a:bodyPr/>
                    <a:lstStyle/>
                    <a:p>
                      <a:pPr marL="0" marR="0" lvl="0" indent="0" algn="ctr" rtl="0">
                        <a:spcBef>
                          <a:spcPts val="0"/>
                        </a:spcBef>
                        <a:spcAft>
                          <a:spcPts val="0"/>
                        </a:spcAft>
                        <a:buNone/>
                      </a:pPr>
                      <a:r>
                        <a:rPr lang="nl-NL" sz="1600" b="1" u="none" strike="noStrike"/>
                        <a:t>WERKELIJK</a:t>
                      </a:r>
                      <a:endParaRPr sz="1600" b="1" i="0" u="none"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hMerge="1">
                  <a:txBody>
                    <a:bodyPr/>
                    <a:lstStyle/>
                    <a:p>
                      <a:endParaRPr lang="nl-NL"/>
                    </a:p>
                  </a:txBody>
                  <a:tcPr/>
                </a:tc>
                <a:tc>
                  <a:txBody>
                    <a:bodyPr/>
                    <a:lstStyle/>
                    <a:p>
                      <a:pPr marL="0" marR="0" lvl="0" indent="0" algn="l" rtl="0">
                        <a:spcBef>
                          <a:spcPts val="0"/>
                        </a:spcBef>
                        <a:spcAft>
                          <a:spcPts val="0"/>
                        </a:spcAft>
                        <a:buNone/>
                      </a:pPr>
                      <a:endParaRPr sz="1800" b="1"/>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gridSpan="2">
                  <a:txBody>
                    <a:bodyPr/>
                    <a:lstStyle/>
                    <a:p>
                      <a:pPr marL="0" marR="0" lvl="0" indent="0" algn="ctr" rtl="0">
                        <a:spcBef>
                          <a:spcPts val="0"/>
                        </a:spcBef>
                        <a:spcAft>
                          <a:spcPts val="0"/>
                        </a:spcAft>
                        <a:buNone/>
                      </a:pPr>
                      <a:r>
                        <a:rPr lang="nl-NL" sz="1600" b="1" u="none" strike="noStrike"/>
                        <a:t>BEGROTING</a:t>
                      </a:r>
                      <a:endParaRPr sz="1600" b="1" i="0" u="none"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a:txBody>
                    <a:bodyPr/>
                    <a:lstStyle/>
                    <a:p>
                      <a:pPr marL="0" marR="0" lvl="0" indent="0" algn="l" rtl="0">
                        <a:spcBef>
                          <a:spcPts val="0"/>
                        </a:spcBef>
                        <a:spcAft>
                          <a:spcPts val="0"/>
                        </a:spcAft>
                        <a:buNone/>
                      </a:pPr>
                      <a:endParaRPr sz="1800"/>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ctr"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5"/>
                  </a:ext>
                </a:extLst>
              </a:tr>
              <a:tr h="277528">
                <a:tc>
                  <a:txBody>
                    <a:bodyPr/>
                    <a:lstStyle/>
                    <a:p>
                      <a:pPr marL="0" marR="0" lvl="0" indent="0" algn="l" rtl="0">
                        <a:spcBef>
                          <a:spcPts val="0"/>
                        </a:spcBef>
                        <a:spcAft>
                          <a:spcPts val="0"/>
                        </a:spcAft>
                        <a:buNone/>
                      </a:pPr>
                      <a:r>
                        <a:rPr lang="nl-NL" sz="1600" b="1" u="none" strike="noStrike"/>
                        <a:t>OMSCHRIJVING</a:t>
                      </a:r>
                      <a:endParaRPr sz="1600" b="1" i="0" u="none" strike="noStrike">
                        <a:solidFill>
                          <a:srgbClr val="000000"/>
                        </a:solidFill>
                        <a:latin typeface="Arial"/>
                        <a:ea typeface="Arial"/>
                        <a:cs typeface="Arial"/>
                        <a:sym typeface="Arial"/>
                      </a:endParaRPr>
                    </a:p>
                  </a:txBody>
                  <a:tcPr marL="9525" marR="9525" marT="9525" marB="0" anchor="b"/>
                </a:tc>
                <a:tc gridSpan="2">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gridSpan="3">
                  <a:txBody>
                    <a:bodyPr/>
                    <a:lstStyle/>
                    <a:p>
                      <a:pPr marL="0" marR="0" lvl="0" indent="0" algn="ctr" rtl="0">
                        <a:spcBef>
                          <a:spcPts val="0"/>
                        </a:spcBef>
                        <a:spcAft>
                          <a:spcPts val="0"/>
                        </a:spcAft>
                        <a:buNone/>
                      </a:pPr>
                      <a:r>
                        <a:rPr lang="nl-NL" sz="1600" b="1" u="none" strike="noStrike"/>
                        <a:t>2023</a:t>
                      </a:r>
                      <a:endParaRPr sz="1600" b="1" i="0" u="none"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hMerge="1">
                  <a:txBody>
                    <a:bodyPr/>
                    <a:lstStyle/>
                    <a:p>
                      <a:endParaRPr lang="nl-NL"/>
                    </a:p>
                  </a:txBody>
                  <a:tcPr/>
                </a:tc>
                <a:tc>
                  <a:txBody>
                    <a:bodyPr/>
                    <a:lstStyle/>
                    <a:p>
                      <a:pPr marL="0" marR="0" lvl="0" indent="0" algn="l" rtl="0">
                        <a:spcBef>
                          <a:spcPts val="0"/>
                        </a:spcBef>
                        <a:spcAft>
                          <a:spcPts val="0"/>
                        </a:spcAft>
                        <a:buNone/>
                      </a:pPr>
                      <a:endParaRPr sz="1800" b="1"/>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gridSpan="2">
                  <a:txBody>
                    <a:bodyPr/>
                    <a:lstStyle/>
                    <a:p>
                      <a:pPr marL="0" marR="0" lvl="0" indent="0" algn="ctr" rtl="0">
                        <a:spcBef>
                          <a:spcPts val="0"/>
                        </a:spcBef>
                        <a:spcAft>
                          <a:spcPts val="0"/>
                        </a:spcAft>
                        <a:buNone/>
                      </a:pPr>
                      <a:r>
                        <a:rPr lang="nl-NL" sz="1600" b="1" u="none" strike="noStrike"/>
                        <a:t>2024</a:t>
                      </a:r>
                      <a:endParaRPr sz="1600" b="1" i="0" u="none"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a:txBody>
                    <a:bodyPr/>
                    <a:lstStyle/>
                    <a:p>
                      <a:pPr marL="0" marR="0" lvl="0" indent="0" algn="l" rtl="0">
                        <a:spcBef>
                          <a:spcPts val="0"/>
                        </a:spcBef>
                        <a:spcAft>
                          <a:spcPts val="0"/>
                        </a:spcAft>
                        <a:buNone/>
                      </a:pPr>
                      <a:endParaRPr sz="1800"/>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ctr"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6"/>
                  </a:ext>
                </a:extLst>
              </a:tr>
              <a:tr h="277528">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gridSpan="2">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gridSpan="3">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hMerge="1">
                  <a:txBody>
                    <a:bodyPr/>
                    <a:lstStyle/>
                    <a:p>
                      <a:endParaRPr lang="nl-NL"/>
                    </a:p>
                  </a:txBody>
                  <a:tcPr/>
                </a:tc>
                <a:tc>
                  <a:txBody>
                    <a:bodyPr/>
                    <a:lstStyle/>
                    <a:p>
                      <a:pPr marL="0" marR="0" lvl="0" indent="0" algn="l" rtl="0">
                        <a:spcBef>
                          <a:spcPts val="0"/>
                        </a:spcBef>
                        <a:spcAft>
                          <a:spcPts val="0"/>
                        </a:spcAft>
                        <a:buNone/>
                      </a:pPr>
                      <a:endParaRPr sz="1800" b="1"/>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gridSpan="2">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a:txBody>
                    <a:bodyPr/>
                    <a:lstStyle/>
                    <a:p>
                      <a:pPr marL="0" marR="0" lvl="0" indent="0" algn="l" rtl="0">
                        <a:spcBef>
                          <a:spcPts val="0"/>
                        </a:spcBef>
                        <a:spcAft>
                          <a:spcPts val="0"/>
                        </a:spcAft>
                        <a:buNone/>
                      </a:pPr>
                      <a:endParaRPr sz="1800"/>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7"/>
                  </a:ext>
                </a:extLst>
              </a:tr>
              <a:tr h="486140">
                <a:tc>
                  <a:txBody>
                    <a:bodyPr/>
                    <a:lstStyle/>
                    <a:p>
                      <a:pPr marL="0" marR="0" lvl="0" indent="0" algn="l" rtl="0">
                        <a:spcBef>
                          <a:spcPts val="0"/>
                        </a:spcBef>
                        <a:spcAft>
                          <a:spcPts val="0"/>
                        </a:spcAft>
                        <a:buNone/>
                      </a:pPr>
                      <a:r>
                        <a:rPr lang="nl-NL" sz="1600" b="1" u="none" strike="noStrike"/>
                        <a:t>OPBRENGST CONTRIBUTIES </a:t>
                      </a:r>
                      <a:endParaRPr sz="1600" b="1" i="0" u="none" strike="noStrike">
                        <a:solidFill>
                          <a:srgbClr val="000000"/>
                        </a:solidFill>
                        <a:latin typeface="Calibri"/>
                        <a:ea typeface="Calibri"/>
                        <a:cs typeface="Calibri"/>
                        <a:sym typeface="Calibri"/>
                      </a:endParaRPr>
                    </a:p>
                  </a:txBody>
                  <a:tcPr marL="9525" marR="9525" marT="9525" marB="0" anchor="b"/>
                </a:tc>
                <a:tc gridSpan="2">
                  <a:txBody>
                    <a:bodyPr/>
                    <a:lstStyle/>
                    <a:p>
                      <a:pPr marL="0" marR="0" lvl="0" indent="0" algn="l" rtl="0">
                        <a:spcBef>
                          <a:spcPts val="0"/>
                        </a:spcBef>
                        <a:spcAft>
                          <a:spcPts val="0"/>
                        </a:spcAft>
                        <a:buNone/>
                      </a:pPr>
                      <a:r>
                        <a:rPr lang="nl-NL" sz="1600" u="none" strike="noStrike"/>
                        <a:t>€</a:t>
                      </a:r>
                      <a:endParaRPr sz="1600" b="1" i="0" u="none" strike="noStrike">
                        <a:solidFill>
                          <a:srgbClr val="000000"/>
                        </a:solidFill>
                        <a:latin typeface="Calibri"/>
                        <a:ea typeface="Calibri"/>
                        <a:cs typeface="Calibri"/>
                        <a:sym typeface="Calibri"/>
                      </a:endParaRPr>
                    </a:p>
                  </a:txBody>
                  <a:tcPr marL="9525" marR="9525" marT="9525" marB="0" anchor="b"/>
                </a:tc>
                <a:tc hMerge="1">
                  <a:txBody>
                    <a:bodyPr/>
                    <a:lstStyle/>
                    <a:p>
                      <a:endParaRPr lang="nl-NL"/>
                    </a:p>
                  </a:txBody>
                  <a:tcPr/>
                </a:tc>
                <a:tc gridSpan="3">
                  <a:txBody>
                    <a:bodyPr/>
                    <a:lstStyle/>
                    <a:p>
                      <a:pPr marL="0" marR="0" lvl="0" indent="0" algn="r" rtl="0">
                        <a:spcBef>
                          <a:spcPts val="0"/>
                        </a:spcBef>
                        <a:spcAft>
                          <a:spcPts val="0"/>
                        </a:spcAft>
                        <a:buNone/>
                      </a:pPr>
                      <a:r>
                        <a:rPr lang="nl-NL" sz="1600" b="1" i="0" u="none" strike="noStrike">
                          <a:solidFill>
                            <a:srgbClr val="000000"/>
                          </a:solidFill>
                          <a:latin typeface="Arial"/>
                          <a:ea typeface="Arial"/>
                          <a:cs typeface="Arial"/>
                          <a:sym typeface="Arial"/>
                        </a:rPr>
                        <a:t>7.880,00</a:t>
                      </a:r>
                      <a:endParaRPr/>
                    </a:p>
                  </a:txBody>
                  <a:tcPr marL="9525" marR="9525" marT="9525" marB="0" anchor="b"/>
                </a:tc>
                <a:tc hMerge="1">
                  <a:txBody>
                    <a:bodyPr/>
                    <a:lstStyle/>
                    <a:p>
                      <a:endParaRPr lang="nl-NL"/>
                    </a:p>
                  </a:txBody>
                  <a:tcPr/>
                </a:tc>
                <a:tc hMerge="1">
                  <a:txBody>
                    <a:bodyPr/>
                    <a:lstStyle/>
                    <a:p>
                      <a:endParaRPr lang="nl-NL"/>
                    </a:p>
                  </a:txBody>
                  <a:tcPr/>
                </a:tc>
                <a:tc>
                  <a:txBody>
                    <a:bodyPr/>
                    <a:lstStyle/>
                    <a:p>
                      <a:pPr marL="0" marR="0" lvl="0" indent="0" algn="l" rtl="0">
                        <a:spcBef>
                          <a:spcPts val="0"/>
                        </a:spcBef>
                        <a:spcAft>
                          <a:spcPts val="0"/>
                        </a:spcAft>
                        <a:buNone/>
                      </a:pPr>
                      <a:endParaRPr sz="1800" b="1"/>
                    </a:p>
                  </a:txBody>
                  <a:tcPr marL="9525" marR="9525" marT="9525" marB="0" anchor="b"/>
                </a:tc>
                <a:tc>
                  <a:txBody>
                    <a:bodyPr/>
                    <a:lstStyle/>
                    <a:p>
                      <a:pPr marL="0" marR="0" lvl="0" indent="0" algn="l" rtl="0">
                        <a:spcBef>
                          <a:spcPts val="0"/>
                        </a:spcBef>
                        <a:spcAft>
                          <a:spcPts val="0"/>
                        </a:spcAft>
                        <a:buNone/>
                      </a:pPr>
                      <a:r>
                        <a:rPr lang="nl-NL" sz="1600" b="1" u="none" strike="noStrike"/>
                        <a:t>     €</a:t>
                      </a:r>
                      <a:endParaRPr sz="1600" b="1" i="0" u="none" strike="noStrike">
                        <a:solidFill>
                          <a:srgbClr val="000000"/>
                        </a:solidFill>
                        <a:latin typeface="Arial"/>
                        <a:ea typeface="Arial"/>
                        <a:cs typeface="Arial"/>
                        <a:sym typeface="Arial"/>
                      </a:endParaRPr>
                    </a:p>
                  </a:txBody>
                  <a:tcPr marL="9525" marR="9525" marT="9525" marB="0" anchor="b"/>
                </a:tc>
                <a:tc gridSpan="2">
                  <a:txBody>
                    <a:bodyPr/>
                    <a:lstStyle/>
                    <a:p>
                      <a:pPr marL="0" marR="0" lvl="0" indent="0" algn="r" rtl="0">
                        <a:spcBef>
                          <a:spcPts val="0"/>
                        </a:spcBef>
                        <a:spcAft>
                          <a:spcPts val="0"/>
                        </a:spcAft>
                        <a:buNone/>
                      </a:pPr>
                      <a:r>
                        <a:rPr lang="nl-NL" sz="1600" b="1" u="none" strike="noStrike"/>
                        <a:t>7.830,00</a:t>
                      </a:r>
                      <a:endParaRPr sz="1600" b="1" i="0" u="none"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a:txBody>
                    <a:bodyPr/>
                    <a:lstStyle/>
                    <a:p>
                      <a:pPr marL="0" marR="0" lvl="0" indent="0" algn="l" rtl="0">
                        <a:spcBef>
                          <a:spcPts val="0"/>
                        </a:spcBef>
                        <a:spcAft>
                          <a:spcPts val="0"/>
                        </a:spcAft>
                        <a:buNone/>
                      </a:pPr>
                      <a:endParaRPr sz="1800"/>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8"/>
                  </a:ext>
                </a:extLst>
              </a:tr>
              <a:tr h="521399">
                <a:tc>
                  <a:txBody>
                    <a:bodyPr/>
                    <a:lstStyle/>
                    <a:p>
                      <a:pPr marL="0" marR="0" lvl="0" indent="0" algn="l" rtl="0">
                        <a:spcBef>
                          <a:spcPts val="0"/>
                        </a:spcBef>
                        <a:spcAft>
                          <a:spcPts val="0"/>
                        </a:spcAft>
                        <a:buNone/>
                      </a:pPr>
                      <a:r>
                        <a:rPr lang="nl-NL" sz="1600" b="1" u="none" strike="noStrike"/>
                        <a:t>BIJDRAGE DEELNEMERS</a:t>
                      </a:r>
                      <a:endParaRPr/>
                    </a:p>
                    <a:p>
                      <a:pPr marL="0" marR="0" lvl="0" indent="0" algn="l" rtl="0">
                        <a:spcBef>
                          <a:spcPts val="0"/>
                        </a:spcBef>
                        <a:spcAft>
                          <a:spcPts val="0"/>
                        </a:spcAft>
                        <a:buNone/>
                      </a:pPr>
                      <a:r>
                        <a:rPr lang="nl-NL" sz="1600" b="1" u="none" strike="noStrike"/>
                        <a:t> ALG VERGADERINGEN</a:t>
                      </a:r>
                      <a:endParaRPr sz="1600" b="1" i="0" u="none" strike="noStrike">
                        <a:solidFill>
                          <a:srgbClr val="000000"/>
                        </a:solidFill>
                        <a:latin typeface="Calibri"/>
                        <a:ea typeface="Calibri"/>
                        <a:cs typeface="Calibri"/>
                        <a:sym typeface="Calibri"/>
                      </a:endParaRPr>
                    </a:p>
                  </a:txBody>
                  <a:tcPr marL="9525" marR="9525" marT="9525" marB="0" anchor="b"/>
                </a:tc>
                <a:tc gridSpan="2">
                  <a:txBody>
                    <a:bodyPr/>
                    <a:lstStyle/>
                    <a:p>
                      <a:pPr marL="0" marR="0" lvl="0" indent="0" algn="l" rtl="0">
                        <a:spcBef>
                          <a:spcPts val="0"/>
                        </a:spcBef>
                        <a:spcAft>
                          <a:spcPts val="0"/>
                        </a:spcAft>
                        <a:buNone/>
                      </a:pPr>
                      <a:r>
                        <a:rPr lang="nl-NL" sz="1600" u="none" strike="noStrike"/>
                        <a:t>"</a:t>
                      </a:r>
                      <a:endParaRPr sz="1600" b="1" i="0" u="none" strike="noStrike">
                        <a:solidFill>
                          <a:srgbClr val="000000"/>
                        </a:solidFill>
                        <a:latin typeface="Calibri"/>
                        <a:ea typeface="Calibri"/>
                        <a:cs typeface="Calibri"/>
                        <a:sym typeface="Calibri"/>
                      </a:endParaRPr>
                    </a:p>
                  </a:txBody>
                  <a:tcPr marL="9525" marR="9525" marT="9525" marB="0" anchor="b"/>
                </a:tc>
                <a:tc hMerge="1">
                  <a:txBody>
                    <a:bodyPr/>
                    <a:lstStyle/>
                    <a:p>
                      <a:endParaRPr lang="nl-NL"/>
                    </a:p>
                  </a:txBody>
                  <a:tcPr/>
                </a:tc>
                <a:tc gridSpan="3">
                  <a:txBody>
                    <a:bodyPr/>
                    <a:lstStyle/>
                    <a:p>
                      <a:pPr marL="0" marR="0" lvl="0" indent="0" algn="r" rtl="0">
                        <a:spcBef>
                          <a:spcPts val="0"/>
                        </a:spcBef>
                        <a:spcAft>
                          <a:spcPts val="0"/>
                        </a:spcAft>
                        <a:buNone/>
                      </a:pPr>
                      <a:r>
                        <a:rPr lang="nl-NL" sz="1600" b="1" u="none" strike="noStrike"/>
                        <a:t>1.780,00</a:t>
                      </a:r>
                      <a:endParaRPr sz="1600" b="1" i="0" u="none"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hMerge="1">
                  <a:txBody>
                    <a:bodyPr/>
                    <a:lstStyle/>
                    <a:p>
                      <a:endParaRPr lang="nl-NL"/>
                    </a:p>
                  </a:txBody>
                  <a:tcPr/>
                </a:tc>
                <a:tc>
                  <a:txBody>
                    <a:bodyPr/>
                    <a:lstStyle/>
                    <a:p>
                      <a:pPr marL="0" marR="0" lvl="0" indent="0" algn="l" rtl="0">
                        <a:spcBef>
                          <a:spcPts val="0"/>
                        </a:spcBef>
                        <a:spcAft>
                          <a:spcPts val="0"/>
                        </a:spcAft>
                        <a:buNone/>
                      </a:pPr>
                      <a:endParaRPr sz="1800" b="1"/>
                    </a:p>
                  </a:txBody>
                  <a:tcPr marL="9525" marR="9525" marT="9525" marB="0" anchor="b"/>
                </a:tc>
                <a:tc>
                  <a:txBody>
                    <a:bodyPr/>
                    <a:lstStyle/>
                    <a:p>
                      <a:pPr marL="0" marR="0" lvl="0" indent="0" algn="l" rtl="0">
                        <a:spcBef>
                          <a:spcPts val="0"/>
                        </a:spcBef>
                        <a:spcAft>
                          <a:spcPts val="0"/>
                        </a:spcAft>
                        <a:buNone/>
                      </a:pPr>
                      <a:r>
                        <a:rPr lang="nl-NL" sz="1600" b="1" i="0" u="none" strike="noStrike">
                          <a:solidFill>
                            <a:srgbClr val="000000"/>
                          </a:solidFill>
                          <a:latin typeface="Arial"/>
                          <a:ea typeface="Arial"/>
                          <a:cs typeface="Arial"/>
                          <a:sym typeface="Arial"/>
                        </a:rPr>
                        <a:t>“</a:t>
                      </a:r>
                      <a:endParaRPr/>
                    </a:p>
                  </a:txBody>
                  <a:tcPr marL="9525" marR="9525" marT="9525" marB="0" anchor="b"/>
                </a:tc>
                <a:tc gridSpan="2">
                  <a:txBody>
                    <a:bodyPr/>
                    <a:lstStyle/>
                    <a:p>
                      <a:pPr marL="0" marR="0" lvl="0" indent="0" algn="r" rtl="0">
                        <a:spcBef>
                          <a:spcPts val="0"/>
                        </a:spcBef>
                        <a:spcAft>
                          <a:spcPts val="0"/>
                        </a:spcAft>
                        <a:buNone/>
                      </a:pPr>
                      <a:r>
                        <a:rPr lang="nl-NL" sz="1600" b="1" u="none" strike="noStrike"/>
                        <a:t>1.800,00</a:t>
                      </a:r>
                      <a:endParaRPr sz="1600" b="1" i="0" u="none"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a:txBody>
                    <a:bodyPr/>
                    <a:lstStyle/>
                    <a:p>
                      <a:pPr marL="0" marR="0" lvl="0" indent="0" algn="l" rtl="0">
                        <a:spcBef>
                          <a:spcPts val="0"/>
                        </a:spcBef>
                        <a:spcAft>
                          <a:spcPts val="0"/>
                        </a:spcAft>
                        <a:buNone/>
                      </a:pPr>
                      <a:endParaRPr sz="1800"/>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9"/>
                  </a:ext>
                </a:extLst>
              </a:tr>
              <a:tr h="521399">
                <a:tc>
                  <a:txBody>
                    <a:bodyPr/>
                    <a:lstStyle/>
                    <a:p>
                      <a:pPr marL="0" marR="0" lvl="0" indent="0" algn="l" rtl="0">
                        <a:spcBef>
                          <a:spcPts val="0"/>
                        </a:spcBef>
                        <a:spcAft>
                          <a:spcPts val="0"/>
                        </a:spcAft>
                        <a:buNone/>
                      </a:pPr>
                      <a:endParaRPr sz="1600" b="1" i="0" u="none" strike="noStrike">
                        <a:solidFill>
                          <a:srgbClr val="000000"/>
                        </a:solidFill>
                        <a:latin typeface="Calibri"/>
                        <a:ea typeface="Calibri"/>
                        <a:cs typeface="Calibri"/>
                        <a:sym typeface="Calibri"/>
                      </a:endParaRPr>
                    </a:p>
                  </a:txBody>
                  <a:tcPr marL="9525" marR="9525" marT="9525" marB="0" anchor="b"/>
                </a:tc>
                <a:tc gridSpan="2">
                  <a:txBody>
                    <a:bodyPr/>
                    <a:lstStyle/>
                    <a:p>
                      <a:pPr marL="0" marR="0" lvl="0" indent="0" algn="l" rtl="0">
                        <a:spcBef>
                          <a:spcPts val="0"/>
                        </a:spcBef>
                        <a:spcAft>
                          <a:spcPts val="0"/>
                        </a:spcAft>
                        <a:buNone/>
                      </a:pPr>
                      <a:endParaRPr sz="1600" b="1" i="0" u="none" strike="noStrike">
                        <a:solidFill>
                          <a:srgbClr val="000000"/>
                        </a:solidFill>
                        <a:latin typeface="Calibri"/>
                        <a:ea typeface="Calibri"/>
                        <a:cs typeface="Calibri"/>
                        <a:sym typeface="Calibri"/>
                      </a:endParaRPr>
                    </a:p>
                  </a:txBody>
                  <a:tcPr marL="9525" marR="9525" marT="9525" marB="0" anchor="b"/>
                </a:tc>
                <a:tc hMerge="1">
                  <a:txBody>
                    <a:bodyPr/>
                    <a:lstStyle/>
                    <a:p>
                      <a:endParaRPr lang="nl-NL"/>
                    </a:p>
                  </a:txBody>
                  <a:tcPr/>
                </a:tc>
                <a:tc gridSpan="3">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hMerge="1">
                  <a:txBody>
                    <a:bodyPr/>
                    <a:lstStyle/>
                    <a:p>
                      <a:endParaRPr lang="nl-NL"/>
                    </a:p>
                  </a:txBody>
                  <a:tcPr/>
                </a:tc>
                <a:tc>
                  <a:txBody>
                    <a:bodyPr/>
                    <a:lstStyle/>
                    <a:p>
                      <a:pPr marL="0" marR="0" lvl="0" indent="0" algn="l" rtl="0">
                        <a:spcBef>
                          <a:spcPts val="0"/>
                        </a:spcBef>
                        <a:spcAft>
                          <a:spcPts val="0"/>
                        </a:spcAft>
                        <a:buNone/>
                      </a:pPr>
                      <a:endParaRPr sz="1800" b="1"/>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gridSpan="2">
                  <a:txBody>
                    <a:bodyPr/>
                    <a:lstStyle/>
                    <a:p>
                      <a:pPr marL="0" marR="0" lvl="0" indent="0" algn="r"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a:txBody>
                    <a:bodyPr/>
                    <a:lstStyle/>
                    <a:p>
                      <a:pPr marL="0" marR="0" lvl="0" indent="0" algn="l" rtl="0">
                        <a:spcBef>
                          <a:spcPts val="0"/>
                        </a:spcBef>
                        <a:spcAft>
                          <a:spcPts val="0"/>
                        </a:spcAft>
                        <a:buNone/>
                      </a:pPr>
                      <a:endParaRPr sz="1800"/>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10"/>
                  </a:ext>
                </a:extLst>
              </a:tr>
              <a:tr h="288071">
                <a:tc>
                  <a:txBody>
                    <a:bodyPr/>
                    <a:lstStyle/>
                    <a:p>
                      <a:pPr marL="0" marR="0" lvl="0" indent="0" algn="l" rtl="0">
                        <a:spcBef>
                          <a:spcPts val="0"/>
                        </a:spcBef>
                        <a:spcAft>
                          <a:spcPts val="0"/>
                        </a:spcAft>
                        <a:buNone/>
                      </a:pPr>
                      <a:r>
                        <a:rPr lang="nl-NL" sz="1600" b="1" u="none" strike="noStrike">
                          <a:latin typeface="Calibri"/>
                          <a:ea typeface="Calibri"/>
                          <a:cs typeface="Calibri"/>
                          <a:sym typeface="Calibri"/>
                        </a:rPr>
                        <a:t>RENTE RABOBANK</a:t>
                      </a:r>
                      <a:endParaRPr sz="1600" b="1" i="0" u="none" strike="noStrike">
                        <a:solidFill>
                          <a:srgbClr val="000000"/>
                        </a:solidFill>
                        <a:latin typeface="Calibri"/>
                        <a:ea typeface="Calibri"/>
                        <a:cs typeface="Calibri"/>
                        <a:sym typeface="Calibri"/>
                      </a:endParaRPr>
                    </a:p>
                  </a:txBody>
                  <a:tcPr marL="9525" marR="9525" marT="9525" marB="0" anchor="b"/>
                </a:tc>
                <a:tc gridSpan="2">
                  <a:txBody>
                    <a:bodyPr/>
                    <a:lstStyle/>
                    <a:p>
                      <a:pPr marL="0" marR="0" lvl="0" indent="0" algn="l" rtl="0">
                        <a:spcBef>
                          <a:spcPts val="0"/>
                        </a:spcBef>
                        <a:spcAft>
                          <a:spcPts val="0"/>
                        </a:spcAft>
                        <a:buNone/>
                      </a:pPr>
                      <a:r>
                        <a:rPr lang="nl-NL" sz="1600" u="none" strike="noStrike"/>
                        <a:t>"</a:t>
                      </a:r>
                      <a:endParaRPr sz="1600" b="1" i="0" u="none" strike="noStrike">
                        <a:solidFill>
                          <a:srgbClr val="000000"/>
                        </a:solidFill>
                        <a:latin typeface="Calibri"/>
                        <a:ea typeface="Calibri"/>
                        <a:cs typeface="Calibri"/>
                        <a:sym typeface="Calibri"/>
                      </a:endParaRPr>
                    </a:p>
                  </a:txBody>
                  <a:tcPr marL="9525" marR="9525" marT="9525" marB="0" anchor="b"/>
                </a:tc>
                <a:tc hMerge="1">
                  <a:txBody>
                    <a:bodyPr/>
                    <a:lstStyle/>
                    <a:p>
                      <a:endParaRPr lang="nl-NL"/>
                    </a:p>
                  </a:txBody>
                  <a:tcPr/>
                </a:tc>
                <a:tc gridSpan="3">
                  <a:txBody>
                    <a:bodyPr/>
                    <a:lstStyle/>
                    <a:p>
                      <a:pPr marL="0" marR="0" lvl="0" indent="0" algn="l" rtl="0">
                        <a:spcBef>
                          <a:spcPts val="0"/>
                        </a:spcBef>
                        <a:spcAft>
                          <a:spcPts val="0"/>
                        </a:spcAft>
                        <a:buNone/>
                      </a:pPr>
                      <a:r>
                        <a:rPr lang="nl-NL" sz="1600" b="1" u="sng" strike="noStrike"/>
                        <a:t>                            9,10</a:t>
                      </a:r>
                      <a:endParaRPr sz="1600" b="1" i="0" u="sng"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hMerge="1">
                  <a:txBody>
                    <a:bodyPr/>
                    <a:lstStyle/>
                    <a:p>
                      <a:endParaRPr lang="nl-NL"/>
                    </a:p>
                  </a:txBody>
                  <a:tcPr/>
                </a:tc>
                <a:tc>
                  <a:txBody>
                    <a:bodyPr/>
                    <a:lstStyle/>
                    <a:p>
                      <a:pPr marL="0" marR="0" lvl="0" indent="0" algn="l" rtl="0">
                        <a:spcBef>
                          <a:spcPts val="0"/>
                        </a:spcBef>
                        <a:spcAft>
                          <a:spcPts val="0"/>
                        </a:spcAft>
                        <a:buNone/>
                      </a:pPr>
                      <a:endParaRPr sz="1800" b="1" u="none"/>
                    </a:p>
                  </a:txBody>
                  <a:tcPr marL="9525" marR="9525" marT="9525" marB="0" anchor="b"/>
                </a:tc>
                <a:tc>
                  <a:txBody>
                    <a:bodyPr/>
                    <a:lstStyle/>
                    <a:p>
                      <a:pPr marL="0" marR="0" lvl="0" indent="0" algn="l" rtl="0">
                        <a:spcBef>
                          <a:spcPts val="0"/>
                        </a:spcBef>
                        <a:spcAft>
                          <a:spcPts val="0"/>
                        </a:spcAft>
                        <a:buNone/>
                      </a:pPr>
                      <a:r>
                        <a:rPr lang="nl-NL" sz="1600" b="1" u="sng" strike="noStrike"/>
                        <a:t>"</a:t>
                      </a:r>
                      <a:endParaRPr sz="1600" b="1" i="0" u="sng" strike="noStrike">
                        <a:solidFill>
                          <a:srgbClr val="000000"/>
                        </a:solidFill>
                        <a:latin typeface="Arial"/>
                        <a:ea typeface="Arial"/>
                        <a:cs typeface="Arial"/>
                        <a:sym typeface="Arial"/>
                      </a:endParaRPr>
                    </a:p>
                  </a:txBody>
                  <a:tcPr marL="9525" marR="9525" marT="9525" marB="0" anchor="b"/>
                </a:tc>
                <a:tc gridSpan="2">
                  <a:txBody>
                    <a:bodyPr/>
                    <a:lstStyle/>
                    <a:p>
                      <a:pPr marL="0" marR="0" lvl="0" indent="0" algn="l" rtl="0">
                        <a:spcBef>
                          <a:spcPts val="0"/>
                        </a:spcBef>
                        <a:spcAft>
                          <a:spcPts val="0"/>
                        </a:spcAft>
                        <a:buNone/>
                      </a:pPr>
                      <a:r>
                        <a:rPr lang="nl-NL" sz="1600" b="1" i="0" u="sng" strike="noStrike">
                          <a:solidFill>
                            <a:srgbClr val="000000"/>
                          </a:solidFill>
                          <a:latin typeface="Calibri"/>
                          <a:ea typeface="Calibri"/>
                          <a:cs typeface="Calibri"/>
                          <a:sym typeface="Calibri"/>
                        </a:rPr>
                        <a:t>                       5,00</a:t>
                      </a:r>
                      <a:endParaRPr/>
                    </a:p>
                  </a:txBody>
                  <a:tcPr marL="9525" marR="9525" marT="9525" marB="0" anchor="b"/>
                </a:tc>
                <a:tc hMerge="1">
                  <a:txBody>
                    <a:bodyPr/>
                    <a:lstStyle/>
                    <a:p>
                      <a:endParaRPr lang="nl-NL"/>
                    </a:p>
                  </a:txBody>
                  <a:tcPr/>
                </a:tc>
                <a:tc>
                  <a:txBody>
                    <a:bodyPr/>
                    <a:lstStyle/>
                    <a:p>
                      <a:pPr marL="0" marR="0" lvl="0" indent="0" algn="l" rtl="0">
                        <a:spcBef>
                          <a:spcPts val="0"/>
                        </a:spcBef>
                        <a:spcAft>
                          <a:spcPts val="0"/>
                        </a:spcAft>
                        <a:buNone/>
                      </a:pPr>
                      <a:endParaRPr sz="1800" u="none"/>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11"/>
                  </a:ext>
                </a:extLst>
              </a:tr>
              <a:tr h="277528">
                <a:tc>
                  <a:txBody>
                    <a:bodyPr/>
                    <a:lstStyle/>
                    <a:p>
                      <a:pPr marL="0" marR="0" lvl="0" indent="0" algn="l" rtl="0">
                        <a:spcBef>
                          <a:spcPts val="0"/>
                        </a:spcBef>
                        <a:spcAft>
                          <a:spcPts val="0"/>
                        </a:spcAft>
                        <a:buNone/>
                      </a:pPr>
                      <a:endParaRPr sz="1800" b="0" i="0" u="none" strike="noStrike">
                        <a:solidFill>
                          <a:srgbClr val="000000"/>
                        </a:solidFill>
                        <a:latin typeface="Calibri"/>
                        <a:ea typeface="Calibri"/>
                        <a:cs typeface="Calibri"/>
                        <a:sym typeface="Calibri"/>
                      </a:endParaRPr>
                    </a:p>
                  </a:txBody>
                  <a:tcPr marL="9525" marR="9525" marT="9525" marB="0" anchor="b"/>
                </a:tc>
                <a:tc gridSpan="2">
                  <a:txBody>
                    <a:bodyPr/>
                    <a:lstStyle/>
                    <a:p>
                      <a:pPr marL="0" marR="0" lvl="0" indent="0" algn="l" rtl="0">
                        <a:spcBef>
                          <a:spcPts val="0"/>
                        </a:spcBef>
                        <a:spcAft>
                          <a:spcPts val="0"/>
                        </a:spcAft>
                        <a:buNone/>
                      </a:pPr>
                      <a:r>
                        <a:rPr lang="nl-NL" sz="1600" b="0" i="0" u="none" strike="noStrike">
                          <a:solidFill>
                            <a:srgbClr val="000000"/>
                          </a:solidFill>
                          <a:latin typeface="Arial"/>
                          <a:ea typeface="Arial"/>
                          <a:cs typeface="Arial"/>
                          <a:sym typeface="Arial"/>
                        </a:rPr>
                        <a:t>”</a:t>
                      </a:r>
                      <a:endParaRPr sz="1800" b="0" i="0" u="none" strike="noStrike">
                        <a:solidFill>
                          <a:srgbClr val="000000"/>
                        </a:solidFill>
                        <a:latin typeface="Calibri"/>
                        <a:ea typeface="Calibri"/>
                        <a:cs typeface="Calibri"/>
                        <a:sym typeface="Calibri"/>
                      </a:endParaRPr>
                    </a:p>
                  </a:txBody>
                  <a:tcPr marL="9525" marR="9525" marT="9525" marB="0" anchor="b"/>
                </a:tc>
                <a:tc hMerge="1">
                  <a:txBody>
                    <a:bodyPr/>
                    <a:lstStyle/>
                    <a:p>
                      <a:endParaRPr lang="nl-NL"/>
                    </a:p>
                  </a:txBody>
                  <a:tcPr/>
                </a:tc>
                <a:tc gridSpan="3">
                  <a:txBody>
                    <a:bodyPr/>
                    <a:lstStyle/>
                    <a:p>
                      <a:pPr marL="0" marR="0" lvl="0" indent="0" algn="l" rtl="0">
                        <a:spcBef>
                          <a:spcPts val="0"/>
                        </a:spcBef>
                        <a:spcAft>
                          <a:spcPts val="0"/>
                        </a:spcAft>
                        <a:buNone/>
                      </a:pPr>
                      <a:r>
                        <a:rPr lang="nl-NL" sz="1600" b="1" i="0" u="sng" strike="noStrike">
                          <a:solidFill>
                            <a:srgbClr val="000000"/>
                          </a:solidFill>
                          <a:latin typeface="Arial"/>
                          <a:ea typeface="Arial"/>
                          <a:cs typeface="Arial"/>
                          <a:sym typeface="Arial"/>
                        </a:rPr>
                        <a:t>          </a:t>
                      </a:r>
                      <a:endParaRPr sz="1600" b="1" i="0" u="none"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hMerge="1">
                  <a:txBody>
                    <a:bodyPr/>
                    <a:lstStyle/>
                    <a:p>
                      <a:endParaRPr lang="nl-NL"/>
                    </a:p>
                  </a:txBody>
                  <a:tcPr/>
                </a:tc>
                <a:tc>
                  <a:txBody>
                    <a:bodyPr/>
                    <a:lstStyle/>
                    <a:p>
                      <a:pPr marL="0" marR="0" lvl="0" indent="0" algn="l" rtl="0">
                        <a:spcBef>
                          <a:spcPts val="0"/>
                        </a:spcBef>
                        <a:spcAft>
                          <a:spcPts val="0"/>
                        </a:spcAft>
                        <a:buNone/>
                      </a:pPr>
                      <a:endParaRPr sz="1800" b="1"/>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gridSpan="2">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a:txBody>
                    <a:bodyPr/>
                    <a:lstStyle/>
                    <a:p>
                      <a:pPr marL="0" marR="0" lvl="0" indent="0" algn="l" rtl="0">
                        <a:spcBef>
                          <a:spcPts val="0"/>
                        </a:spcBef>
                        <a:spcAft>
                          <a:spcPts val="0"/>
                        </a:spcAft>
                        <a:buNone/>
                      </a:pPr>
                      <a:endParaRPr sz="1800"/>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12"/>
                  </a:ext>
                </a:extLst>
              </a:tr>
              <a:tr h="288071">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gridSpan="2">
                  <a:txBody>
                    <a:bodyPr/>
                    <a:lstStyle/>
                    <a:p>
                      <a:pPr marL="0" marR="0" lvl="0" indent="0" algn="l" rtl="0">
                        <a:spcBef>
                          <a:spcPts val="0"/>
                        </a:spcBef>
                        <a:spcAft>
                          <a:spcPts val="0"/>
                        </a:spcAft>
                        <a:buNone/>
                      </a:pPr>
                      <a:r>
                        <a:rPr lang="nl-NL" sz="1600" u="none" strike="noStrike"/>
                        <a:t>€</a:t>
                      </a:r>
                      <a:endParaRPr sz="1600" b="0" i="0" u="none"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gridSpan="3">
                  <a:txBody>
                    <a:bodyPr/>
                    <a:lstStyle/>
                    <a:p>
                      <a:pPr marL="0" marR="0" lvl="0" indent="0" algn="l" rtl="0">
                        <a:spcBef>
                          <a:spcPts val="0"/>
                        </a:spcBef>
                        <a:spcAft>
                          <a:spcPts val="0"/>
                        </a:spcAft>
                        <a:buNone/>
                      </a:pPr>
                      <a:r>
                        <a:rPr lang="nl-NL" sz="1600" b="1" u="sng" strike="noStrike"/>
                        <a:t>                   9.669,10</a:t>
                      </a:r>
                      <a:endParaRPr sz="1600" b="1" i="0" u="sng"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hMerge="1">
                  <a:txBody>
                    <a:bodyPr/>
                    <a:lstStyle/>
                    <a:p>
                      <a:endParaRPr lang="nl-NL"/>
                    </a:p>
                  </a:txBody>
                  <a:tcPr/>
                </a:tc>
                <a:tc>
                  <a:txBody>
                    <a:bodyPr/>
                    <a:lstStyle/>
                    <a:p>
                      <a:pPr marL="0" marR="0" lvl="0" indent="0" algn="l" rtl="0">
                        <a:spcBef>
                          <a:spcPts val="0"/>
                        </a:spcBef>
                        <a:spcAft>
                          <a:spcPts val="0"/>
                        </a:spcAft>
                        <a:buNone/>
                      </a:pPr>
                      <a:endParaRPr sz="1800" b="1"/>
                    </a:p>
                  </a:txBody>
                  <a:tcPr marL="9525" marR="9525" marT="9525" marB="0" anchor="b"/>
                </a:tc>
                <a:tc>
                  <a:txBody>
                    <a:bodyPr/>
                    <a:lstStyle/>
                    <a:p>
                      <a:pPr marL="0" marR="0" lvl="0" indent="0" algn="l" rtl="0">
                        <a:spcBef>
                          <a:spcPts val="0"/>
                        </a:spcBef>
                        <a:spcAft>
                          <a:spcPts val="0"/>
                        </a:spcAft>
                        <a:buNone/>
                      </a:pPr>
                      <a:r>
                        <a:rPr lang="nl-NL" sz="1600" b="1" u="none" strike="noStrike"/>
                        <a:t>€</a:t>
                      </a:r>
                      <a:endParaRPr sz="1600" b="1" i="0" u="none" strike="noStrike">
                        <a:solidFill>
                          <a:srgbClr val="000000"/>
                        </a:solidFill>
                        <a:latin typeface="Arial"/>
                        <a:ea typeface="Arial"/>
                        <a:cs typeface="Arial"/>
                        <a:sym typeface="Arial"/>
                      </a:endParaRPr>
                    </a:p>
                  </a:txBody>
                  <a:tcPr marL="9525" marR="9525" marT="9525" marB="0" anchor="b"/>
                </a:tc>
                <a:tc gridSpan="2">
                  <a:txBody>
                    <a:bodyPr/>
                    <a:lstStyle/>
                    <a:p>
                      <a:pPr marL="0" marR="0" lvl="0" indent="0" algn="l" rtl="0">
                        <a:spcBef>
                          <a:spcPts val="0"/>
                        </a:spcBef>
                        <a:spcAft>
                          <a:spcPts val="0"/>
                        </a:spcAft>
                        <a:buNone/>
                      </a:pPr>
                      <a:r>
                        <a:rPr lang="nl-NL" sz="1600" b="1" u="sng" strike="noStrike"/>
                        <a:t>               9.635,00</a:t>
                      </a:r>
                      <a:endParaRPr sz="1600" b="1" i="0" u="sng"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a:txBody>
                    <a:bodyPr/>
                    <a:lstStyle/>
                    <a:p>
                      <a:pPr marL="0" marR="0" lvl="0" indent="0" algn="l" rtl="0">
                        <a:spcBef>
                          <a:spcPts val="0"/>
                        </a:spcBef>
                        <a:spcAft>
                          <a:spcPts val="0"/>
                        </a:spcAft>
                        <a:buNone/>
                      </a:pPr>
                      <a:endParaRPr sz="1800"/>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13"/>
                  </a:ext>
                </a:extLst>
              </a:tr>
              <a:tr h="288071">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gridSpan="2">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gridSpan="3">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hMerge="1">
                  <a:txBody>
                    <a:bodyPr/>
                    <a:lstStyle/>
                    <a:p>
                      <a:endParaRPr lang="nl-NL"/>
                    </a:p>
                  </a:txBody>
                  <a:tcPr/>
                </a:tc>
                <a:tc>
                  <a:txBody>
                    <a:bodyPr/>
                    <a:lstStyle/>
                    <a:p>
                      <a:pPr marL="0" marR="0" lvl="0" indent="0" algn="l" rtl="0">
                        <a:spcBef>
                          <a:spcPts val="0"/>
                        </a:spcBef>
                        <a:spcAft>
                          <a:spcPts val="0"/>
                        </a:spcAft>
                        <a:buNone/>
                      </a:pPr>
                      <a:endParaRPr sz="1800" b="1"/>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gridSpan="2">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hMerge="1">
                  <a:txBody>
                    <a:bodyPr/>
                    <a:lstStyle/>
                    <a:p>
                      <a:endParaRPr lang="nl-NL"/>
                    </a:p>
                  </a:txBody>
                  <a:tcPr/>
                </a:tc>
                <a:tc>
                  <a:txBody>
                    <a:bodyPr/>
                    <a:lstStyle/>
                    <a:p>
                      <a:pPr marL="0" marR="0" lvl="0" indent="0" algn="l" rtl="0">
                        <a:spcBef>
                          <a:spcPts val="0"/>
                        </a:spcBef>
                        <a:spcAft>
                          <a:spcPts val="0"/>
                        </a:spcAft>
                        <a:buNone/>
                      </a:pPr>
                      <a:endParaRPr sz="1800"/>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dirty="0">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1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3"/>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185" name="Google Shape;185;p13"/>
          <p:cNvSpPr txBox="1">
            <a:spLocks noGrp="1"/>
          </p:cNvSpPr>
          <p:nvPr>
            <p:ph type="body" idx="1"/>
          </p:nvPr>
        </p:nvSpPr>
        <p:spPr>
          <a:xfrm>
            <a:off x="1919288" y="1773238"/>
            <a:ext cx="8229600" cy="5472112"/>
          </a:xfrm>
          <a:prstGeom prst="rect">
            <a:avLst/>
          </a:prstGeom>
          <a:noFill/>
          <a:ln>
            <a:noFill/>
          </a:ln>
        </p:spPr>
        <p:txBody>
          <a:bodyPr spcFirstLastPara="1" wrap="square" lIns="91425" tIns="45700" rIns="91425" bIns="45700" anchor="t" anchorCtr="0">
            <a:noAutofit/>
          </a:bodyPr>
          <a:lstStyle/>
          <a:p>
            <a:pPr marL="228600" lvl="0" indent="-139700" algn="l" rtl="0">
              <a:lnSpc>
                <a:spcPct val="80000"/>
              </a:lnSpc>
              <a:spcBef>
                <a:spcPts val="0"/>
              </a:spcBef>
              <a:spcAft>
                <a:spcPts val="0"/>
              </a:spcAft>
              <a:buClr>
                <a:schemeClr val="dk1"/>
              </a:buClr>
              <a:buSzPts val="1400"/>
              <a:buNone/>
            </a:pPr>
            <a:endParaRPr sz="1400" b="1"/>
          </a:p>
        </p:txBody>
      </p:sp>
      <p:graphicFrame>
        <p:nvGraphicFramePr>
          <p:cNvPr id="186" name="Google Shape;186;p13"/>
          <p:cNvGraphicFramePr/>
          <p:nvPr/>
        </p:nvGraphicFramePr>
        <p:xfrm>
          <a:off x="1847850" y="1793875"/>
          <a:ext cx="8301025" cy="4827720"/>
        </p:xfrm>
        <a:graphic>
          <a:graphicData uri="http://schemas.openxmlformats.org/drawingml/2006/table">
            <a:tbl>
              <a:tblPr>
                <a:noFill/>
                <a:tableStyleId>{DEB1D80A-DF1B-4564-9901-B3403109CD0F}</a:tableStyleId>
              </a:tblPr>
              <a:tblGrid>
                <a:gridCol w="3461175">
                  <a:extLst>
                    <a:ext uri="{9D8B030D-6E8A-4147-A177-3AD203B41FA5}">
                      <a16:colId xmlns:a16="http://schemas.microsoft.com/office/drawing/2014/main" val="20000"/>
                    </a:ext>
                  </a:extLst>
                </a:gridCol>
                <a:gridCol w="231875">
                  <a:extLst>
                    <a:ext uri="{9D8B030D-6E8A-4147-A177-3AD203B41FA5}">
                      <a16:colId xmlns:a16="http://schemas.microsoft.com/office/drawing/2014/main" val="20001"/>
                    </a:ext>
                  </a:extLst>
                </a:gridCol>
                <a:gridCol w="1224000">
                  <a:extLst>
                    <a:ext uri="{9D8B030D-6E8A-4147-A177-3AD203B41FA5}">
                      <a16:colId xmlns:a16="http://schemas.microsoft.com/office/drawing/2014/main" val="20002"/>
                    </a:ext>
                  </a:extLst>
                </a:gridCol>
                <a:gridCol w="70000">
                  <a:extLst>
                    <a:ext uri="{9D8B030D-6E8A-4147-A177-3AD203B41FA5}">
                      <a16:colId xmlns:a16="http://schemas.microsoft.com/office/drawing/2014/main" val="20003"/>
                    </a:ext>
                  </a:extLst>
                </a:gridCol>
                <a:gridCol w="187600">
                  <a:extLst>
                    <a:ext uri="{9D8B030D-6E8A-4147-A177-3AD203B41FA5}">
                      <a16:colId xmlns:a16="http://schemas.microsoft.com/office/drawing/2014/main" val="20004"/>
                    </a:ext>
                  </a:extLst>
                </a:gridCol>
                <a:gridCol w="1293825">
                  <a:extLst>
                    <a:ext uri="{9D8B030D-6E8A-4147-A177-3AD203B41FA5}">
                      <a16:colId xmlns:a16="http://schemas.microsoft.com/office/drawing/2014/main" val="20005"/>
                    </a:ext>
                  </a:extLst>
                </a:gridCol>
                <a:gridCol w="44450">
                  <a:extLst>
                    <a:ext uri="{9D8B030D-6E8A-4147-A177-3AD203B41FA5}">
                      <a16:colId xmlns:a16="http://schemas.microsoft.com/office/drawing/2014/main" val="20006"/>
                    </a:ext>
                  </a:extLst>
                </a:gridCol>
                <a:gridCol w="187600">
                  <a:extLst>
                    <a:ext uri="{9D8B030D-6E8A-4147-A177-3AD203B41FA5}">
                      <a16:colId xmlns:a16="http://schemas.microsoft.com/office/drawing/2014/main" val="20007"/>
                    </a:ext>
                  </a:extLst>
                </a:gridCol>
                <a:gridCol w="1600500">
                  <a:extLst>
                    <a:ext uri="{9D8B030D-6E8A-4147-A177-3AD203B41FA5}">
                      <a16:colId xmlns:a16="http://schemas.microsoft.com/office/drawing/2014/main" val="20008"/>
                    </a:ext>
                  </a:extLst>
                </a:gridCol>
              </a:tblGrid>
              <a:tr h="311500">
                <a:tc>
                  <a:txBody>
                    <a:bodyPr/>
                    <a:lstStyle/>
                    <a:p>
                      <a:pPr marL="0" marR="0" lvl="0" indent="0" algn="l" rtl="0">
                        <a:spcBef>
                          <a:spcPts val="0"/>
                        </a:spcBef>
                        <a:spcAft>
                          <a:spcPts val="0"/>
                        </a:spcAft>
                        <a:buNone/>
                      </a:pPr>
                      <a:r>
                        <a:rPr lang="nl-NL" sz="1600" b="1" u="none" strike="noStrike"/>
                        <a:t>UITGAVEN</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ctr" rtl="0">
                        <a:spcBef>
                          <a:spcPts val="0"/>
                        </a:spcBef>
                        <a:spcAft>
                          <a:spcPts val="0"/>
                        </a:spcAft>
                        <a:buNone/>
                      </a:pPr>
                      <a:r>
                        <a:rPr lang="nl-NL" sz="1600" b="1" i="0" u="none" strike="noStrike">
                          <a:solidFill>
                            <a:srgbClr val="000000"/>
                          </a:solidFill>
                          <a:latin typeface="Calibri"/>
                          <a:ea typeface="Calibri"/>
                          <a:cs typeface="Calibri"/>
                          <a:sym typeface="Calibri"/>
                        </a:rPr>
                        <a:t>WERKELIJK</a:t>
                      </a:r>
                      <a:endParaRPr/>
                    </a:p>
                  </a:txBody>
                  <a:tcPr marL="9525" marR="9525" marT="9525" marB="0" anchor="b"/>
                </a:tc>
                <a:tc>
                  <a:txBody>
                    <a:bodyPr/>
                    <a:lstStyle/>
                    <a:p>
                      <a:pPr marL="0" marR="0" lvl="0" indent="0" algn="ctr" rtl="0">
                        <a:spcBef>
                          <a:spcPts val="0"/>
                        </a:spcBef>
                        <a:spcAft>
                          <a:spcPts val="0"/>
                        </a:spcAft>
                        <a:buNone/>
                      </a:pPr>
                      <a:endParaRPr sz="1600" b="1" i="0" u="none" strike="noStrik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endParaRPr sz="1600" b="1" i="0" u="none" strike="noStrik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nl-NL" sz="1600" b="1" i="0" u="none" strike="noStrike">
                          <a:solidFill>
                            <a:srgbClr val="000000"/>
                          </a:solidFill>
                          <a:latin typeface="Calibri"/>
                          <a:ea typeface="Calibri"/>
                          <a:cs typeface="Calibri"/>
                          <a:sym typeface="Calibri"/>
                        </a:rPr>
                        <a:t>BEGROTING</a:t>
                      </a:r>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0"/>
                  </a:ext>
                </a:extLst>
              </a:tr>
              <a:tr h="295925">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r>
                        <a:rPr lang="nl-NL" sz="1600" b="1" i="0" u="none" strike="noStrike">
                          <a:solidFill>
                            <a:srgbClr val="000000"/>
                          </a:solidFill>
                          <a:latin typeface="Calibri"/>
                          <a:ea typeface="Calibri"/>
                          <a:cs typeface="Calibri"/>
                          <a:sym typeface="Calibri"/>
                        </a:rPr>
                        <a:t>           2023</a:t>
                      </a:r>
                      <a:endParaRPr/>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spcAft>
                          <a:spcPts val="0"/>
                        </a:spcAft>
                        <a:buNone/>
                      </a:pPr>
                      <a:r>
                        <a:rPr lang="nl-NL" sz="1600" b="1" i="0" u="none" strike="noStrike">
                          <a:solidFill>
                            <a:srgbClr val="000000"/>
                          </a:solidFill>
                          <a:latin typeface="Calibri"/>
                          <a:ea typeface="Calibri"/>
                          <a:cs typeface="Calibri"/>
                          <a:sym typeface="Calibri"/>
                        </a:rPr>
                        <a:t>           2024</a:t>
                      </a:r>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1"/>
                  </a:ext>
                </a:extLst>
              </a:tr>
              <a:tr h="311500">
                <a:tc>
                  <a:txBody>
                    <a:bodyPr/>
                    <a:lstStyle/>
                    <a:p>
                      <a:pPr marL="0" marR="0" lvl="0" indent="0" algn="l" rtl="0">
                        <a:spcBef>
                          <a:spcPts val="0"/>
                        </a:spcBef>
                        <a:spcAft>
                          <a:spcPts val="0"/>
                        </a:spcAft>
                        <a:buNone/>
                      </a:pPr>
                      <a:r>
                        <a:rPr lang="nl-NL" sz="1600" b="1" u="none" strike="noStrike"/>
                        <a:t>BESTUURSKOSTEN</a:t>
                      </a:r>
                      <a:endParaRPr sz="1600" b="1" i="0" u="none" strike="noStrik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spcAft>
                          <a:spcPts val="0"/>
                        </a:spcAft>
                        <a:buNone/>
                      </a:pPr>
                      <a:r>
                        <a:rPr lang="nl-NL" sz="1600" b="1" u="none" strike="noStrike"/>
                        <a:t>€</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r>
                        <a:rPr lang="nl-NL" sz="1600" b="1" u="none" strike="noStrike"/>
                        <a:t>2.140,24</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r>
                        <a:rPr lang="nl-NL" sz="1600" b="1" u="none" strike="noStrike"/>
                        <a:t>€</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r>
                        <a:rPr lang="nl-NL" sz="1600" b="1" u="none" strike="noStrike"/>
                        <a:t>2.300,00</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2"/>
                  </a:ext>
                </a:extLst>
              </a:tr>
              <a:tr h="311500">
                <a:tc>
                  <a:txBody>
                    <a:bodyPr/>
                    <a:lstStyle/>
                    <a:p>
                      <a:pPr marL="0" marR="0" lvl="0" indent="0" algn="l" rtl="0">
                        <a:spcBef>
                          <a:spcPts val="0"/>
                        </a:spcBef>
                        <a:spcAft>
                          <a:spcPts val="0"/>
                        </a:spcAft>
                        <a:buNone/>
                      </a:pPr>
                      <a:endParaRPr sz="1600" b="0" i="0" u="none" strike="noStrik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3"/>
                  </a:ext>
                </a:extLst>
              </a:tr>
              <a:tr h="253325">
                <a:tc>
                  <a:txBody>
                    <a:bodyPr/>
                    <a:lstStyle/>
                    <a:p>
                      <a:pPr marL="0" marR="0" lvl="0" indent="0" algn="l" rtl="0">
                        <a:spcBef>
                          <a:spcPts val="0"/>
                        </a:spcBef>
                        <a:spcAft>
                          <a:spcPts val="0"/>
                        </a:spcAft>
                        <a:buNone/>
                      </a:pPr>
                      <a:r>
                        <a:rPr lang="nl-NL" sz="1600" b="1" u="none" strike="noStrike"/>
                        <a:t>KOSTEN ALGEM. VERGADERINGEN</a:t>
                      </a:r>
                      <a:endParaRPr sz="1600" b="1" i="0" u="none" strike="noStrik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spcAft>
                          <a:spcPts val="0"/>
                        </a:spcAft>
                        <a:buNone/>
                      </a:pPr>
                      <a:r>
                        <a:rPr lang="nl-NL" sz="1600" b="1" u="none" strike="noStrike"/>
                        <a:t>"</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r>
                        <a:rPr lang="nl-NL" sz="1600" b="1" u="none" strike="noStrike"/>
                        <a:t>7.439,15</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r>
                        <a:rPr lang="nl-NL" sz="1600" b="1" u="none" strike="noStrike"/>
                        <a:t>"</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r>
                        <a:rPr lang="nl-NL" sz="1600" b="1" u="none" strike="noStrike"/>
                        <a:t>8.000,00</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4"/>
                  </a:ext>
                </a:extLst>
              </a:tr>
              <a:tr h="417025">
                <a:tc>
                  <a:txBody>
                    <a:bodyPr/>
                    <a:lstStyle/>
                    <a:p>
                      <a:pPr marL="0" marR="0" lvl="0" indent="0" algn="l" rtl="0">
                        <a:spcBef>
                          <a:spcPts val="0"/>
                        </a:spcBef>
                        <a:spcAft>
                          <a:spcPts val="0"/>
                        </a:spcAft>
                        <a:buNone/>
                      </a:pPr>
                      <a:r>
                        <a:rPr lang="nl-NL" sz="1600" b="1" u="none" strike="noStrike"/>
                        <a:t>VGAZ</a:t>
                      </a:r>
                      <a:endParaRPr sz="1600" b="1" i="0" u="none" strike="noStrik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spcAft>
                          <a:spcPts val="0"/>
                        </a:spcAft>
                        <a:buNone/>
                      </a:pPr>
                      <a:r>
                        <a:rPr lang="nl-NL" sz="1600" b="1" u="none" strike="noStrike"/>
                        <a:t>"</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r>
                        <a:rPr lang="nl-NL" sz="1600" b="1" i="0" u="none" strike="noStrike">
                          <a:solidFill>
                            <a:srgbClr val="000000"/>
                          </a:solidFill>
                          <a:latin typeface="Calibri"/>
                          <a:ea typeface="Calibri"/>
                          <a:cs typeface="Calibri"/>
                          <a:sym typeface="Calibri"/>
                        </a:rPr>
                        <a:t>250,00</a:t>
                      </a:r>
                      <a:endParaRPr/>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r>
                        <a:rPr lang="nl-NL" sz="1600" b="1" u="none" strike="noStrike"/>
                        <a:t>"</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r>
                        <a:rPr lang="nl-NL" sz="1600" b="1" u="none" strike="noStrike"/>
                        <a:t>250,00</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5"/>
                  </a:ext>
                </a:extLst>
              </a:tr>
              <a:tr h="295925">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6"/>
                  </a:ext>
                </a:extLst>
              </a:tr>
              <a:tr h="311500">
                <a:tc>
                  <a:txBody>
                    <a:bodyPr/>
                    <a:lstStyle/>
                    <a:p>
                      <a:pPr marL="0" marR="0" lvl="0" indent="0" algn="l" rtl="0">
                        <a:spcBef>
                          <a:spcPts val="0"/>
                        </a:spcBef>
                        <a:spcAft>
                          <a:spcPts val="0"/>
                        </a:spcAft>
                        <a:buNone/>
                      </a:pPr>
                      <a:endParaRPr sz="1600" b="1" i="0" u="none" strike="noStrik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7"/>
                  </a:ext>
                </a:extLst>
              </a:tr>
              <a:tr h="311500">
                <a:tc>
                  <a:txBody>
                    <a:bodyPr/>
                    <a:lstStyle/>
                    <a:p>
                      <a:pPr marL="0" marR="0" lvl="0" indent="0" algn="l" rtl="0">
                        <a:spcBef>
                          <a:spcPts val="0"/>
                        </a:spcBef>
                        <a:spcAft>
                          <a:spcPts val="0"/>
                        </a:spcAft>
                        <a:buNone/>
                      </a:pPr>
                      <a:r>
                        <a:rPr lang="nl-NL" sz="1600" b="1" u="none" strike="noStrike"/>
                        <a:t>BANKKOSTEN</a:t>
                      </a:r>
                      <a:endParaRPr sz="1600" b="1" i="0" u="none" strike="noStrik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spcAft>
                          <a:spcPts val="0"/>
                        </a:spcAft>
                        <a:buNone/>
                      </a:pPr>
                      <a:r>
                        <a:rPr lang="nl-NL" sz="1600" b="1" u="none" strike="noStrike"/>
                        <a:t>"</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r>
                        <a:rPr lang="nl-NL" sz="1600" b="1" u="none" strike="noStrike"/>
                        <a:t>367,72</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r>
                        <a:rPr lang="nl-NL" sz="1600" b="1" u="none" strike="noStrike"/>
                        <a:t>"</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r>
                        <a:rPr lang="nl-NL" sz="1600" b="1" u="none" strike="noStrike"/>
                        <a:t>380,00</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8"/>
                  </a:ext>
                </a:extLst>
              </a:tr>
              <a:tr h="497100">
                <a:tc>
                  <a:txBody>
                    <a:bodyPr/>
                    <a:lstStyle/>
                    <a:p>
                      <a:pPr marL="0" marR="0" lvl="0" indent="0" algn="l" rtl="0">
                        <a:spcBef>
                          <a:spcPts val="0"/>
                        </a:spcBef>
                        <a:spcAft>
                          <a:spcPts val="0"/>
                        </a:spcAft>
                        <a:buNone/>
                      </a:pPr>
                      <a:endParaRPr sz="16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nl-NL" sz="1600" b="1" i="0" u="none" strike="noStrike">
                          <a:solidFill>
                            <a:srgbClr val="000000"/>
                          </a:solidFill>
                          <a:latin typeface="Calibri"/>
                          <a:ea typeface="Calibri"/>
                          <a:cs typeface="Calibri"/>
                          <a:sym typeface="Calibri"/>
                        </a:rPr>
                        <a:t>PC LEDEN</a:t>
                      </a:r>
                      <a:endParaRPr/>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r>
                        <a:rPr lang="nl-NL" sz="1600" b="1" i="0" u="sng" strike="noStrike">
                          <a:solidFill>
                            <a:srgbClr val="000000"/>
                          </a:solidFill>
                          <a:latin typeface="Arial"/>
                          <a:ea typeface="Arial"/>
                          <a:cs typeface="Arial"/>
                          <a:sym typeface="Arial"/>
                        </a:rPr>
                        <a:t>            </a:t>
                      </a:r>
                      <a:r>
                        <a:rPr lang="nl-NL" sz="1600" b="1" i="0" u="sng" strike="noStrike">
                          <a:solidFill>
                            <a:srgbClr val="000000"/>
                          </a:solidFill>
                          <a:latin typeface="Calibri"/>
                          <a:ea typeface="Calibri"/>
                          <a:cs typeface="Calibri"/>
                          <a:sym typeface="Calibri"/>
                        </a:rPr>
                        <a:t>71,39</a:t>
                      </a:r>
                      <a:endParaRPr/>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r>
                        <a:rPr lang="nl-NL" sz="1600" b="1" i="0" u="sng" strike="noStrike">
                          <a:solidFill>
                            <a:srgbClr val="000000"/>
                          </a:solidFill>
                          <a:latin typeface="Calibri"/>
                          <a:ea typeface="Calibri"/>
                          <a:cs typeface="Calibri"/>
                          <a:sym typeface="Calibri"/>
                        </a:rPr>
                        <a:t>                 75,00                                                                                            </a:t>
                      </a:r>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sng"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9"/>
                  </a:ext>
                </a:extLst>
              </a:tr>
              <a:tr h="295925">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r>
                        <a:rPr lang="nl-NL" sz="1600" b="1" u="none" strike="noStrike"/>
                        <a:t>€</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r>
                        <a:rPr lang="nl-NL" sz="1600" b="1" u="none" strike="noStrike"/>
                        <a:t>10.268,50</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r>
                        <a:rPr lang="nl-NL" sz="1600" b="1" u="none" strike="noStrike"/>
                        <a:t>€</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r>
                        <a:rPr lang="nl-NL" sz="1600" b="1" u="none" strike="noStrike"/>
                        <a:t>         11.005,00</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10"/>
                  </a:ext>
                </a:extLst>
              </a:tr>
              <a:tr h="295925">
                <a:tc>
                  <a:txBody>
                    <a:bodyPr/>
                    <a:lstStyle/>
                    <a:p>
                      <a:pPr marL="0" marR="0" lvl="0" indent="0" algn="l" rtl="0">
                        <a:spcBef>
                          <a:spcPts val="0"/>
                        </a:spcBef>
                        <a:spcAft>
                          <a:spcPts val="0"/>
                        </a:spcAft>
                        <a:buNone/>
                      </a:pPr>
                      <a:r>
                        <a:rPr lang="nl-NL" sz="1600" b="1" u="none" strike="noStrike"/>
                        <a:t>ONTVANGSTEN</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r>
                        <a:rPr lang="nl-NL" sz="1600" b="1" u="none" strike="noStrike"/>
                        <a:t>"</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r>
                        <a:rPr lang="nl-NL" sz="1600" b="1" i="0" u="sng" strike="noStrike">
                          <a:solidFill>
                            <a:srgbClr val="000000"/>
                          </a:solidFill>
                          <a:latin typeface="Calibri"/>
                          <a:ea typeface="Calibri"/>
                          <a:cs typeface="Calibri"/>
                          <a:sym typeface="Calibri"/>
                        </a:rPr>
                        <a:t>          9.669,10</a:t>
                      </a:r>
                      <a:endParaRPr/>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r>
                        <a:rPr lang="nl-NL" sz="1600" b="1" u="none" strike="noStrike"/>
                        <a:t>"</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r>
                        <a:rPr lang="nl-NL" sz="1600" b="1" u="sng" strike="noStrike"/>
                        <a:t>           9.635,00</a:t>
                      </a:r>
                      <a:endParaRPr sz="1600" b="1" i="0" u="sng"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endParaRPr sz="1600" b="0" i="0" u="sng"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11"/>
                  </a:ext>
                </a:extLst>
              </a:tr>
              <a:tr h="295925">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12"/>
                  </a:ext>
                </a:extLst>
              </a:tr>
              <a:tr h="311500">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r>
                        <a:rPr lang="nl-NL" sz="1600" b="1" u="none" strike="noStrike"/>
                        <a:t>€</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r>
                        <a:rPr lang="nl-NL" sz="1600" b="1" u="sng" strike="noStrike"/>
                        <a:t>           - 599,40</a:t>
                      </a:r>
                      <a:endParaRPr sz="1600" b="1" i="0" u="sng"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r>
                        <a:rPr lang="nl-NL" sz="1600" b="1" u="none" strike="noStrike"/>
                        <a:t>€</a:t>
                      </a:r>
                      <a:endParaRPr sz="1600" b="1"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r>
                        <a:rPr lang="nl-NL" sz="1600" b="1" u="sng" strike="noStrike"/>
                        <a:t>          -1.370,00</a:t>
                      </a:r>
                      <a:endParaRPr sz="1600" b="1" i="0" u="sng"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r" rtl="0">
                        <a:spcBef>
                          <a:spcPts val="0"/>
                        </a:spcBef>
                        <a:spcAft>
                          <a:spcPts val="0"/>
                        </a:spcAft>
                        <a:buNone/>
                      </a:pPr>
                      <a:endParaRPr sz="1600" b="0" i="0" u="sng"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13"/>
                  </a:ext>
                </a:extLst>
              </a:tr>
              <a:tr h="311500">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tc>
                  <a:txBody>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1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4"/>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193" name="Google Shape;193;p14"/>
          <p:cNvSpPr txBox="1">
            <a:spLocks noGrp="1"/>
          </p:cNvSpPr>
          <p:nvPr>
            <p:ph type="body" idx="1"/>
          </p:nvPr>
        </p:nvSpPr>
        <p:spPr>
          <a:xfrm>
            <a:off x="1477108" y="1741488"/>
            <a:ext cx="8733680" cy="5472000"/>
          </a:xfrm>
          <a:prstGeom prst="rect">
            <a:avLst/>
          </a:prstGeom>
          <a:noFill/>
          <a:ln>
            <a:noFill/>
          </a:ln>
        </p:spPr>
        <p:txBody>
          <a:bodyPr spcFirstLastPara="1" wrap="square" lIns="91425" tIns="45700" rIns="91425" bIns="45700" anchor="t" anchorCtr="0">
            <a:normAutofit/>
          </a:bodyPr>
          <a:lstStyle/>
          <a:p>
            <a:pPr marL="228600" lvl="0" indent="-63500" algn="l" rtl="0">
              <a:lnSpc>
                <a:spcPct val="80000"/>
              </a:lnSpc>
              <a:spcBef>
                <a:spcPts val="0"/>
              </a:spcBef>
              <a:spcAft>
                <a:spcPts val="0"/>
              </a:spcAft>
              <a:buClr>
                <a:schemeClr val="dk1"/>
              </a:buClr>
              <a:buSzPts val="2600"/>
              <a:buNone/>
            </a:pPr>
            <a:endParaRPr sz="2600" b="1" dirty="0"/>
          </a:p>
          <a:p>
            <a:pPr marL="228600" lvl="0" indent="-228600" algn="l" rtl="0">
              <a:lnSpc>
                <a:spcPct val="80000"/>
              </a:lnSpc>
              <a:spcBef>
                <a:spcPts val="1000"/>
              </a:spcBef>
              <a:spcAft>
                <a:spcPts val="0"/>
              </a:spcAft>
              <a:buClr>
                <a:schemeClr val="dk1"/>
              </a:buClr>
              <a:buSzPts val="2600"/>
              <a:buChar char="•"/>
            </a:pPr>
            <a:r>
              <a:rPr lang="nl-NL" sz="2600" b="1" dirty="0"/>
              <a:t>Kascommissie Tonny Kops en Ben van </a:t>
            </a:r>
            <a:r>
              <a:rPr lang="nl-NL" sz="2600" b="1" dirty="0" err="1"/>
              <a:t>Raaij</a:t>
            </a:r>
            <a:endParaRPr lang="nl-NL" sz="2600" b="1" dirty="0"/>
          </a:p>
          <a:p>
            <a:pPr marL="228600" indent="-228600">
              <a:lnSpc>
                <a:spcPct val="80000"/>
              </a:lnSpc>
              <a:buSzPts val="2600"/>
            </a:pPr>
            <a:endParaRPr lang="nl-NL" sz="2600" b="1" dirty="0"/>
          </a:p>
          <a:p>
            <a:pPr marL="228600" indent="-228600">
              <a:lnSpc>
                <a:spcPct val="80000"/>
              </a:lnSpc>
              <a:buSzPts val="2600"/>
            </a:pPr>
            <a:r>
              <a:rPr lang="nl-NL" sz="2600" b="1" dirty="0"/>
              <a:t>Bevindingen</a:t>
            </a:r>
            <a:endParaRPr lang="nl-NL" sz="2400" dirty="0"/>
          </a:p>
          <a:p>
            <a:pPr marL="228600" lvl="0" indent="-228600" algn="l" rtl="0">
              <a:lnSpc>
                <a:spcPct val="80000"/>
              </a:lnSpc>
              <a:spcBef>
                <a:spcPts val="1000"/>
              </a:spcBef>
              <a:spcAft>
                <a:spcPts val="0"/>
              </a:spcAft>
              <a:buClr>
                <a:schemeClr val="dk1"/>
              </a:buClr>
              <a:buSzPts val="2600"/>
              <a:buChar char="•"/>
            </a:pPr>
            <a:endParaRPr lang="nl-NL" sz="2600" b="1" dirty="0"/>
          </a:p>
          <a:p>
            <a:pPr marL="228600" lvl="0" indent="-228600" algn="l" rtl="0">
              <a:lnSpc>
                <a:spcPct val="80000"/>
              </a:lnSpc>
              <a:spcBef>
                <a:spcPts val="1000"/>
              </a:spcBef>
              <a:spcAft>
                <a:spcPts val="0"/>
              </a:spcAft>
              <a:buClr>
                <a:schemeClr val="dk1"/>
              </a:buClr>
              <a:buSzPts val="2600"/>
              <a:buChar char="•"/>
            </a:pPr>
            <a:r>
              <a:rPr lang="nl-NL" sz="2600" b="1" dirty="0"/>
              <a:t>Tonny Kops is aftredend</a:t>
            </a:r>
          </a:p>
          <a:p>
            <a:pPr marL="0" lvl="0" indent="0" algn="l" rtl="0">
              <a:lnSpc>
                <a:spcPct val="80000"/>
              </a:lnSpc>
              <a:spcBef>
                <a:spcPts val="1000"/>
              </a:spcBef>
              <a:spcAft>
                <a:spcPts val="0"/>
              </a:spcAft>
              <a:buClr>
                <a:schemeClr val="dk1"/>
              </a:buClr>
              <a:buSzPts val="2600"/>
              <a:buNone/>
            </a:pPr>
            <a:r>
              <a:rPr lang="nl-NL" sz="2600" b="1" dirty="0"/>
              <a:t>	Daarom nu  benoeming van </a:t>
            </a:r>
          </a:p>
          <a:p>
            <a:pPr marL="0" lvl="0" indent="0" algn="l" rtl="0">
              <a:lnSpc>
                <a:spcPct val="80000"/>
              </a:lnSpc>
              <a:spcBef>
                <a:spcPts val="1000"/>
              </a:spcBef>
              <a:spcAft>
                <a:spcPts val="0"/>
              </a:spcAft>
              <a:buClr>
                <a:schemeClr val="dk1"/>
              </a:buClr>
              <a:buSzPts val="2600"/>
              <a:buNone/>
            </a:pPr>
            <a:r>
              <a:rPr lang="nl-NL" sz="2600" b="1" dirty="0"/>
              <a:t>	een nieuw kascontrole lid</a:t>
            </a:r>
            <a:endParaRPr sz="2600" b="1" dirty="0"/>
          </a:p>
          <a:p>
            <a:pPr marL="228600" lvl="0" indent="-63500" algn="l" rtl="0">
              <a:lnSpc>
                <a:spcPct val="80000"/>
              </a:lnSpc>
              <a:spcBef>
                <a:spcPts val="1000"/>
              </a:spcBef>
              <a:spcAft>
                <a:spcPts val="0"/>
              </a:spcAft>
              <a:buClr>
                <a:schemeClr val="dk1"/>
              </a:buClr>
              <a:buSzPts val="2600"/>
              <a:buNone/>
            </a:pPr>
            <a:endParaRPr sz="1000" b="1" dirty="0"/>
          </a:p>
          <a:p>
            <a:pPr marL="228600" lvl="0" indent="-228600" algn="l" rtl="0">
              <a:lnSpc>
                <a:spcPct val="80000"/>
              </a:lnSpc>
              <a:spcBef>
                <a:spcPts val="1000"/>
              </a:spcBef>
              <a:spcAft>
                <a:spcPts val="0"/>
              </a:spcAft>
              <a:buClr>
                <a:schemeClr val="dk1"/>
              </a:buClr>
              <a:buSzPts val="2600"/>
              <a:buChar char="•"/>
            </a:pPr>
            <a:r>
              <a:rPr lang="nl-NL" sz="2600" b="1" dirty="0"/>
              <a:t>Decharge bestuur</a:t>
            </a:r>
            <a:endParaRPr dirty="0"/>
          </a:p>
          <a:p>
            <a:pPr marL="228600" lvl="0" indent="-63500" algn="l" rtl="0">
              <a:lnSpc>
                <a:spcPct val="80000"/>
              </a:lnSpc>
              <a:spcBef>
                <a:spcPts val="1000"/>
              </a:spcBef>
              <a:spcAft>
                <a:spcPts val="0"/>
              </a:spcAft>
              <a:buClr>
                <a:schemeClr val="dk1"/>
              </a:buClr>
              <a:buSzPts val="2600"/>
              <a:buNone/>
            </a:pPr>
            <a:endParaRPr sz="1000" b="1" dirty="0"/>
          </a:p>
          <a:p>
            <a:pPr marL="228600" lvl="0" indent="-228600" algn="l" rtl="0">
              <a:lnSpc>
                <a:spcPct val="80000"/>
              </a:lnSpc>
              <a:spcBef>
                <a:spcPts val="1000"/>
              </a:spcBef>
              <a:spcAft>
                <a:spcPts val="0"/>
              </a:spcAft>
              <a:buClr>
                <a:schemeClr val="dk1"/>
              </a:buClr>
              <a:buSzPts val="2600"/>
              <a:buChar char="•"/>
            </a:pPr>
            <a:r>
              <a:rPr lang="nl-NL" sz="2600" b="1" dirty="0"/>
              <a:t>Goedkeuring vergadering ?</a:t>
            </a:r>
            <a:endParaRPr dirty="0"/>
          </a:p>
          <a:p>
            <a:pPr marL="228600" lvl="0" indent="-63500" algn="l" rtl="0">
              <a:lnSpc>
                <a:spcPct val="80000"/>
              </a:lnSpc>
              <a:spcBef>
                <a:spcPts val="1000"/>
              </a:spcBef>
              <a:spcAft>
                <a:spcPts val="0"/>
              </a:spcAft>
              <a:buClr>
                <a:schemeClr val="dk1"/>
              </a:buClr>
              <a:buSzPts val="2600"/>
              <a:buNone/>
            </a:pPr>
            <a:endParaRPr sz="2600" b="1" dirty="0"/>
          </a:p>
        </p:txBody>
      </p:sp>
      <p:pic>
        <p:nvPicPr>
          <p:cNvPr id="3" name="Afbeelding 2">
            <a:extLst>
              <a:ext uri="{FF2B5EF4-FFF2-40B4-BE49-F238E27FC236}">
                <a16:creationId xmlns:a16="http://schemas.microsoft.com/office/drawing/2014/main" id="{E1CA330C-F0D0-D4FD-F4B4-11B60587BDE9}"/>
              </a:ext>
            </a:extLst>
          </p:cNvPr>
          <p:cNvPicPr>
            <a:picLocks noChangeAspect="1"/>
          </p:cNvPicPr>
          <p:nvPr/>
        </p:nvPicPr>
        <p:blipFill>
          <a:blip r:embed="rId4"/>
          <a:stretch>
            <a:fillRect/>
          </a:stretch>
        </p:blipFill>
        <p:spPr>
          <a:xfrm>
            <a:off x="6451491" y="3346101"/>
            <a:ext cx="5254840" cy="351189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5"/>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200" name="Google Shape;200;p15"/>
          <p:cNvSpPr txBox="1">
            <a:spLocks noGrp="1"/>
          </p:cNvSpPr>
          <p:nvPr>
            <p:ph type="body" idx="1"/>
          </p:nvPr>
        </p:nvSpPr>
        <p:spPr>
          <a:xfrm>
            <a:off x="1919288" y="2133600"/>
            <a:ext cx="8497887" cy="4525963"/>
          </a:xfrm>
          <a:prstGeom prst="rect">
            <a:avLst/>
          </a:prstGeom>
          <a:noFill/>
          <a:ln>
            <a:noFill/>
          </a:ln>
        </p:spPr>
        <p:txBody>
          <a:bodyPr spcFirstLastPara="1" wrap="square" lIns="91425" tIns="45700" rIns="91425" bIns="45700" anchor="t" anchorCtr="0">
            <a:normAutofit lnSpcReduction="10000"/>
          </a:bodyPr>
          <a:lstStyle/>
          <a:p>
            <a:pPr marL="457200" lvl="1" indent="0" algn="l" rtl="0">
              <a:lnSpc>
                <a:spcPct val="80000"/>
              </a:lnSpc>
              <a:spcBef>
                <a:spcPts val="0"/>
              </a:spcBef>
              <a:spcAft>
                <a:spcPts val="0"/>
              </a:spcAft>
              <a:buClr>
                <a:schemeClr val="dk1"/>
              </a:buClr>
              <a:buSzPts val="2600"/>
              <a:buFont typeface="Arial"/>
              <a:buNone/>
            </a:pPr>
            <a:r>
              <a:rPr lang="nl-NL" sz="2600" b="1" dirty="0"/>
              <a:t>Voorstel tot (her)benoeming bestuursleden</a:t>
            </a:r>
            <a:endParaRPr dirty="0"/>
          </a:p>
          <a:p>
            <a:pPr marL="685800" lvl="1" indent="-114300" algn="l" rtl="0">
              <a:lnSpc>
                <a:spcPct val="80000"/>
              </a:lnSpc>
              <a:spcBef>
                <a:spcPts val="500"/>
              </a:spcBef>
              <a:spcAft>
                <a:spcPts val="0"/>
              </a:spcAft>
              <a:buClr>
                <a:schemeClr val="dk1"/>
              </a:buClr>
              <a:buSzPts val="1800"/>
              <a:buNone/>
            </a:pPr>
            <a:endParaRPr sz="1800" b="1" dirty="0"/>
          </a:p>
          <a:p>
            <a:pPr marL="685800" lvl="1" indent="-228600" algn="l" rtl="0">
              <a:lnSpc>
                <a:spcPct val="80000"/>
              </a:lnSpc>
              <a:spcBef>
                <a:spcPts val="500"/>
              </a:spcBef>
              <a:spcAft>
                <a:spcPts val="0"/>
              </a:spcAft>
              <a:buClr>
                <a:schemeClr val="dk1"/>
              </a:buClr>
              <a:buSzPts val="2000"/>
              <a:buChar char="•"/>
            </a:pPr>
            <a:r>
              <a:rPr lang="nl-NL" sz="2000" b="1" dirty="0"/>
              <a:t>Rooster van aftreden					 </a:t>
            </a:r>
            <a:endParaRPr dirty="0"/>
          </a:p>
          <a:p>
            <a:pPr marL="1143000" lvl="2" indent="-228600" algn="l" rtl="0">
              <a:lnSpc>
                <a:spcPct val="80000"/>
              </a:lnSpc>
              <a:spcBef>
                <a:spcPts val="500"/>
              </a:spcBef>
              <a:spcAft>
                <a:spcPts val="0"/>
              </a:spcAft>
              <a:buClr>
                <a:schemeClr val="dk1"/>
              </a:buClr>
              <a:buSzPts val="2000"/>
              <a:buFont typeface="Calibri"/>
              <a:buNone/>
            </a:pPr>
            <a:endParaRPr b="1" dirty="0"/>
          </a:p>
          <a:p>
            <a:pPr marL="1143000" lvl="2" indent="-228600" algn="l" rtl="0">
              <a:lnSpc>
                <a:spcPct val="80000"/>
              </a:lnSpc>
              <a:spcBef>
                <a:spcPts val="500"/>
              </a:spcBef>
              <a:spcAft>
                <a:spcPts val="0"/>
              </a:spcAft>
              <a:buClr>
                <a:schemeClr val="dk1"/>
              </a:buClr>
              <a:buSzPts val="2000"/>
              <a:buFont typeface="Calibri"/>
              <a:buNone/>
            </a:pPr>
            <a:r>
              <a:rPr lang="nl-NL" b="1" dirty="0"/>
              <a:t>Jaarvergadering 2024      Leo van Wijk, niet herbenoembaar </a:t>
            </a:r>
            <a:endParaRPr dirty="0"/>
          </a:p>
          <a:p>
            <a:pPr marL="1143000" lvl="2" indent="-228600">
              <a:lnSpc>
                <a:spcPct val="80000"/>
              </a:lnSpc>
              <a:buSzPts val="2000"/>
              <a:buNone/>
            </a:pPr>
            <a:r>
              <a:rPr lang="nl-NL" b="1" dirty="0"/>
              <a:t>                                              Piet van Wijngaarden, niet herbenoembaar</a:t>
            </a:r>
          </a:p>
          <a:p>
            <a:pPr marL="1143000" lvl="2" indent="-228600">
              <a:lnSpc>
                <a:spcPct val="80000"/>
              </a:lnSpc>
              <a:buSzPts val="2000"/>
              <a:buNone/>
            </a:pPr>
            <a:endParaRPr dirty="0"/>
          </a:p>
          <a:p>
            <a:pPr marL="1143000" lvl="2" indent="-228600" algn="l" rtl="0">
              <a:lnSpc>
                <a:spcPct val="80000"/>
              </a:lnSpc>
              <a:spcBef>
                <a:spcPts val="500"/>
              </a:spcBef>
              <a:spcAft>
                <a:spcPts val="0"/>
              </a:spcAft>
              <a:buClr>
                <a:schemeClr val="dk1"/>
              </a:buClr>
              <a:buSzPts val="2000"/>
              <a:buFont typeface="Calibri"/>
              <a:buNone/>
            </a:pPr>
            <a:r>
              <a:rPr lang="nl-NL" b="1" dirty="0"/>
              <a:t>Jaarvergadering 2025      Henk Middag, herbenoembaar</a:t>
            </a:r>
            <a:endParaRPr dirty="0"/>
          </a:p>
          <a:p>
            <a:pPr marL="1143000" lvl="2" indent="-228600" algn="l" rtl="0">
              <a:lnSpc>
                <a:spcPct val="80000"/>
              </a:lnSpc>
              <a:spcBef>
                <a:spcPts val="500"/>
              </a:spcBef>
              <a:spcAft>
                <a:spcPts val="0"/>
              </a:spcAft>
              <a:buClr>
                <a:schemeClr val="dk1"/>
              </a:buClr>
              <a:buSzPts val="2000"/>
              <a:buFont typeface="Calibri"/>
              <a:buNone/>
            </a:pPr>
            <a:r>
              <a:rPr lang="nl-NL" b="1" dirty="0"/>
              <a:t>                                              </a:t>
            </a:r>
            <a:endParaRPr dirty="0"/>
          </a:p>
          <a:p>
            <a:pPr marL="1143000" lvl="2" indent="-228600" algn="l" rtl="0">
              <a:lnSpc>
                <a:spcPct val="80000"/>
              </a:lnSpc>
              <a:spcBef>
                <a:spcPts val="500"/>
              </a:spcBef>
              <a:spcAft>
                <a:spcPts val="0"/>
              </a:spcAft>
              <a:buClr>
                <a:schemeClr val="dk1"/>
              </a:buClr>
              <a:buSzPts val="2000"/>
              <a:buFont typeface="Calibri"/>
              <a:buNone/>
            </a:pPr>
            <a:endParaRPr b="1" dirty="0"/>
          </a:p>
          <a:p>
            <a:pPr marL="1143000" lvl="2" indent="-228600" algn="l" rtl="0">
              <a:lnSpc>
                <a:spcPct val="80000"/>
              </a:lnSpc>
              <a:spcBef>
                <a:spcPts val="500"/>
              </a:spcBef>
              <a:spcAft>
                <a:spcPts val="0"/>
              </a:spcAft>
              <a:buClr>
                <a:schemeClr val="dk1"/>
              </a:buClr>
              <a:buSzPts val="2000"/>
              <a:buFont typeface="Calibri"/>
              <a:buNone/>
            </a:pPr>
            <a:r>
              <a:rPr lang="nl-NL" b="1" dirty="0"/>
              <a:t>Jaarvergadering 2026      </a:t>
            </a:r>
            <a:r>
              <a:rPr lang="nl-NL" b="1" dirty="0" err="1"/>
              <a:t>Siny</a:t>
            </a:r>
            <a:r>
              <a:rPr lang="nl-NL" b="1" dirty="0"/>
              <a:t> Scholte Aalbes-</a:t>
            </a:r>
            <a:r>
              <a:rPr lang="nl-NL" b="1" dirty="0" err="1"/>
              <a:t>Schomaker</a:t>
            </a:r>
            <a:r>
              <a:rPr lang="nl-NL" b="1" dirty="0"/>
              <a:t>,  </a:t>
            </a:r>
            <a:endParaRPr b="1" dirty="0"/>
          </a:p>
          <a:p>
            <a:pPr marL="1143000" lvl="2" indent="-228600" algn="l" rtl="0">
              <a:lnSpc>
                <a:spcPct val="80000"/>
              </a:lnSpc>
              <a:spcBef>
                <a:spcPts val="500"/>
              </a:spcBef>
              <a:spcAft>
                <a:spcPts val="0"/>
              </a:spcAft>
              <a:buClr>
                <a:schemeClr val="dk1"/>
              </a:buClr>
              <a:buSzPts val="2000"/>
              <a:buFont typeface="Calibri"/>
              <a:buNone/>
            </a:pPr>
            <a:r>
              <a:rPr lang="nl-NL" b="1" dirty="0"/>
              <a:t>                                              herbenoembaar                                                                                                                      </a:t>
            </a:r>
            <a:endParaRPr b="1" dirty="0"/>
          </a:p>
          <a:p>
            <a:pPr marL="1143000" lvl="2" indent="-228600" algn="l" rtl="0">
              <a:lnSpc>
                <a:spcPct val="80000"/>
              </a:lnSpc>
              <a:spcBef>
                <a:spcPts val="500"/>
              </a:spcBef>
              <a:spcAft>
                <a:spcPts val="0"/>
              </a:spcAft>
              <a:buClr>
                <a:schemeClr val="dk1"/>
              </a:buClr>
              <a:buSzPts val="2000"/>
              <a:buFont typeface="Calibri"/>
              <a:buNone/>
            </a:pPr>
            <a:endParaRPr b="1" dirty="0"/>
          </a:p>
          <a:p>
            <a:pPr marL="1143000" lvl="2" indent="-228600" algn="l" rtl="0">
              <a:lnSpc>
                <a:spcPct val="80000"/>
              </a:lnSpc>
              <a:spcBef>
                <a:spcPts val="500"/>
              </a:spcBef>
              <a:spcAft>
                <a:spcPts val="0"/>
              </a:spcAft>
              <a:buClr>
                <a:schemeClr val="dk1"/>
              </a:buClr>
              <a:buSzPts val="2000"/>
              <a:buFont typeface="Calibri"/>
              <a:buNone/>
            </a:pPr>
            <a:r>
              <a:rPr lang="nl-NL" b="1" dirty="0"/>
              <a:t>Jaarvergadering 2027       Adrie Brands, herbenoembaar</a:t>
            </a:r>
            <a:endParaRPr b="1" dirty="0"/>
          </a:p>
          <a:p>
            <a:pPr marL="1143000" lvl="2" indent="-228600" algn="l" rtl="0">
              <a:lnSpc>
                <a:spcPct val="80000"/>
              </a:lnSpc>
              <a:spcBef>
                <a:spcPts val="500"/>
              </a:spcBef>
              <a:spcAft>
                <a:spcPts val="0"/>
              </a:spcAft>
              <a:buClr>
                <a:schemeClr val="dk1"/>
              </a:buClr>
              <a:buSzPts val="1800"/>
              <a:buFont typeface="Calibri"/>
              <a:buNone/>
            </a:pPr>
            <a:r>
              <a:rPr lang="nl-NL" sz="1800" dirty="0"/>
              <a:t>					</a:t>
            </a:r>
            <a:endParaRPr sz="1800" dirty="0">
              <a:solidFill>
                <a:srgbClr val="CC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16"/>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207" name="Google Shape;207;p16"/>
          <p:cNvSpPr txBox="1">
            <a:spLocks noGrp="1"/>
          </p:cNvSpPr>
          <p:nvPr>
            <p:ph type="body" idx="1"/>
          </p:nvPr>
        </p:nvSpPr>
        <p:spPr>
          <a:xfrm>
            <a:off x="924448" y="1919236"/>
            <a:ext cx="9224440" cy="4740328"/>
          </a:xfrm>
          <a:prstGeom prst="rect">
            <a:avLst/>
          </a:prstGeom>
          <a:noFill/>
          <a:ln>
            <a:noFill/>
          </a:ln>
        </p:spPr>
        <p:txBody>
          <a:bodyPr spcFirstLastPara="1" wrap="square" lIns="91425" tIns="45700" rIns="91425" bIns="45700" anchor="t" anchorCtr="0">
            <a:normAutofit/>
          </a:bodyPr>
          <a:lstStyle/>
          <a:p>
            <a:pPr marL="0" lvl="1" indent="0" algn="l" rtl="0">
              <a:lnSpc>
                <a:spcPct val="90000"/>
              </a:lnSpc>
              <a:spcBef>
                <a:spcPts val="0"/>
              </a:spcBef>
              <a:spcAft>
                <a:spcPts val="0"/>
              </a:spcAft>
              <a:buClr>
                <a:schemeClr val="dk1"/>
              </a:buClr>
              <a:buSzPts val="2400"/>
              <a:buFont typeface="Arial"/>
              <a:buNone/>
            </a:pPr>
            <a:endParaRPr b="1" dirty="0"/>
          </a:p>
          <a:p>
            <a:pPr marL="0" lvl="1" indent="0" algn="l" rtl="0">
              <a:lnSpc>
                <a:spcPct val="90000"/>
              </a:lnSpc>
              <a:spcBef>
                <a:spcPts val="500"/>
              </a:spcBef>
              <a:spcAft>
                <a:spcPts val="0"/>
              </a:spcAft>
              <a:buClr>
                <a:schemeClr val="dk1"/>
              </a:buClr>
              <a:buSzPts val="2400"/>
              <a:buFont typeface="Arial"/>
              <a:buNone/>
            </a:pPr>
            <a:r>
              <a:rPr lang="nl-NL" sz="2800" b="1" dirty="0"/>
              <a:t>Voorstel tot benoeming bestuursleden</a:t>
            </a:r>
            <a:endParaRPr sz="2800" dirty="0"/>
          </a:p>
          <a:p>
            <a:pPr marL="0" lvl="1" indent="0" algn="l" rtl="0">
              <a:lnSpc>
                <a:spcPct val="90000"/>
              </a:lnSpc>
              <a:spcBef>
                <a:spcPts val="500"/>
              </a:spcBef>
              <a:spcAft>
                <a:spcPts val="0"/>
              </a:spcAft>
              <a:buClr>
                <a:schemeClr val="dk1"/>
              </a:buClr>
              <a:buSzPts val="2400"/>
              <a:buFont typeface="Arial"/>
              <a:buNone/>
            </a:pPr>
            <a:endParaRPr sz="2800" b="1" dirty="0"/>
          </a:p>
          <a:p>
            <a:pPr marL="0" lvl="1" indent="0" algn="l" rtl="0">
              <a:lnSpc>
                <a:spcPct val="90000"/>
              </a:lnSpc>
              <a:spcBef>
                <a:spcPts val="500"/>
              </a:spcBef>
              <a:spcAft>
                <a:spcPts val="0"/>
              </a:spcAft>
              <a:buClr>
                <a:schemeClr val="dk1"/>
              </a:buClr>
              <a:buSzPts val="2400"/>
              <a:buFont typeface="Arial"/>
              <a:buNone/>
            </a:pPr>
            <a:r>
              <a:rPr lang="nl-NL" sz="2800" b="1" dirty="0"/>
              <a:t>- Gert de Groot in plaats van Leo van Wijk </a:t>
            </a:r>
            <a:endParaRPr sz="2800" b="1" dirty="0"/>
          </a:p>
          <a:p>
            <a:pPr marL="0" lvl="1" indent="0" algn="l" rtl="0">
              <a:lnSpc>
                <a:spcPct val="90000"/>
              </a:lnSpc>
              <a:spcBef>
                <a:spcPts val="500"/>
              </a:spcBef>
              <a:spcAft>
                <a:spcPts val="0"/>
              </a:spcAft>
              <a:buClr>
                <a:schemeClr val="dk1"/>
              </a:buClr>
              <a:buSzPts val="2400"/>
              <a:buFont typeface="Arial"/>
              <a:buNone/>
            </a:pPr>
            <a:r>
              <a:rPr lang="nl-NL" sz="2800" b="1" dirty="0"/>
              <a:t>- Toon van der Heijden in plaats van Piet van Wijngaarden</a:t>
            </a:r>
            <a:endParaRPr sz="2800" dirty="0"/>
          </a:p>
          <a:p>
            <a:pPr marL="914400" lvl="2" indent="0" algn="l" rtl="0">
              <a:lnSpc>
                <a:spcPct val="90000"/>
              </a:lnSpc>
              <a:spcBef>
                <a:spcPts val="500"/>
              </a:spcBef>
              <a:spcAft>
                <a:spcPts val="0"/>
              </a:spcAft>
              <a:buClr>
                <a:schemeClr val="dk1"/>
              </a:buClr>
              <a:buSzPts val="2000"/>
              <a:buFont typeface="Arial"/>
              <a:buNone/>
            </a:pPr>
            <a:r>
              <a:rPr lang="nl-NL" sz="2800" b="1" dirty="0"/>
              <a:t>	</a:t>
            </a:r>
            <a:endParaRPr sz="2800" dirty="0"/>
          </a:p>
          <a:p>
            <a:pPr marL="914400" lvl="2" indent="0" algn="l" rtl="0">
              <a:lnSpc>
                <a:spcPct val="90000"/>
              </a:lnSpc>
              <a:spcBef>
                <a:spcPts val="500"/>
              </a:spcBef>
              <a:spcAft>
                <a:spcPts val="0"/>
              </a:spcAft>
              <a:buClr>
                <a:schemeClr val="dk1"/>
              </a:buClr>
              <a:buSzPts val="2000"/>
              <a:buFont typeface="Arial"/>
              <a:buNone/>
            </a:pPr>
            <a:r>
              <a:rPr lang="nl-NL" sz="2800" b="1" i="1" u="sng" dirty="0"/>
              <a:t>Akkoord vergadering??  </a:t>
            </a:r>
            <a:endParaRPr sz="2800" dirty="0"/>
          </a:p>
          <a:p>
            <a:pPr marL="685800" lvl="1" indent="-76200" algn="l" rtl="0">
              <a:lnSpc>
                <a:spcPct val="90000"/>
              </a:lnSpc>
              <a:spcBef>
                <a:spcPts val="500"/>
              </a:spcBef>
              <a:spcAft>
                <a:spcPts val="0"/>
              </a:spcAft>
              <a:buClr>
                <a:schemeClr val="dk1"/>
              </a:buClr>
              <a:buSzPts val="2400"/>
              <a:buNone/>
            </a:pPr>
            <a:endParaRPr dirty="0"/>
          </a:p>
        </p:txBody>
      </p:sp>
      <p:pic>
        <p:nvPicPr>
          <p:cNvPr id="3" name="Afbeelding 2">
            <a:extLst>
              <a:ext uri="{FF2B5EF4-FFF2-40B4-BE49-F238E27FC236}">
                <a16:creationId xmlns:a16="http://schemas.microsoft.com/office/drawing/2014/main" id="{EE92F913-829E-73D8-F3AA-D2523101BB0A}"/>
              </a:ext>
            </a:extLst>
          </p:cNvPr>
          <p:cNvPicPr>
            <a:picLocks noChangeAspect="1"/>
          </p:cNvPicPr>
          <p:nvPr/>
        </p:nvPicPr>
        <p:blipFill>
          <a:blip r:embed="rId4"/>
          <a:stretch>
            <a:fillRect/>
          </a:stretch>
        </p:blipFill>
        <p:spPr>
          <a:xfrm>
            <a:off x="7196137" y="4344627"/>
            <a:ext cx="2751731" cy="18657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17"/>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214" name="Google Shape;214;p17"/>
          <p:cNvSpPr txBox="1">
            <a:spLocks noGrp="1"/>
          </p:cNvSpPr>
          <p:nvPr>
            <p:ph type="body" idx="1"/>
          </p:nvPr>
        </p:nvSpPr>
        <p:spPr>
          <a:xfrm>
            <a:off x="1919288" y="1773238"/>
            <a:ext cx="8229600" cy="5472112"/>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400"/>
              <a:buFont typeface="Arial"/>
              <a:buNone/>
            </a:pPr>
            <a:endParaRPr sz="2400" b="1"/>
          </a:p>
          <a:p>
            <a:pPr marL="228600" lvl="0" indent="-228600" algn="l" rtl="0">
              <a:lnSpc>
                <a:spcPct val="80000"/>
              </a:lnSpc>
              <a:spcBef>
                <a:spcPts val="1000"/>
              </a:spcBef>
              <a:spcAft>
                <a:spcPts val="0"/>
              </a:spcAft>
              <a:buClr>
                <a:schemeClr val="dk1"/>
              </a:buClr>
              <a:buSzPts val="2400"/>
              <a:buChar char="•"/>
            </a:pPr>
            <a:r>
              <a:rPr lang="nl-NL" sz="2400" b="1"/>
              <a:t>Gang van zaken ‘pensioenen’</a:t>
            </a:r>
            <a:endParaRPr/>
          </a:p>
        </p:txBody>
      </p:sp>
      <p:pic>
        <p:nvPicPr>
          <p:cNvPr id="215" name="Google Shape;215;p17"/>
          <p:cNvPicPr preferRelativeResize="0"/>
          <p:nvPr/>
        </p:nvPicPr>
        <p:blipFill rotWithShape="1">
          <a:blip r:embed="rId4">
            <a:alphaModFix/>
          </a:blip>
          <a:srcRect/>
          <a:stretch/>
        </p:blipFill>
        <p:spPr>
          <a:xfrm>
            <a:off x="4635500" y="2997200"/>
            <a:ext cx="3836988" cy="2952750"/>
          </a:xfrm>
          <a:prstGeom prst="rect">
            <a:avLst/>
          </a:prstGeom>
          <a:noFill/>
          <a:ln>
            <a:noFill/>
          </a:ln>
        </p:spPr>
      </p:pic>
      <p:pic>
        <p:nvPicPr>
          <p:cNvPr id="216" name="Google Shape;216;p17"/>
          <p:cNvPicPr preferRelativeResize="0"/>
          <p:nvPr/>
        </p:nvPicPr>
        <p:blipFill rotWithShape="1">
          <a:blip r:embed="rId5">
            <a:alphaModFix/>
          </a:blip>
          <a:srcRect/>
          <a:stretch/>
        </p:blipFill>
        <p:spPr>
          <a:xfrm>
            <a:off x="4635500" y="2997200"/>
            <a:ext cx="3836988" cy="2984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8"/>
          <p:cNvSpPr txBox="1">
            <a:spLocks noGrp="1"/>
          </p:cNvSpPr>
          <p:nvPr>
            <p:ph type="ctrTitle"/>
          </p:nvPr>
        </p:nvSpPr>
        <p:spPr>
          <a:xfrm>
            <a:off x="2209800" y="549275"/>
            <a:ext cx="7772400" cy="287972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nl-NL" dirty="0"/>
              <a:t>Solidair Pensioen Interpolis</a:t>
            </a:r>
            <a:br>
              <a:rPr lang="nl-NL" dirty="0"/>
            </a:br>
            <a:br>
              <a:rPr lang="nl-NL" dirty="0"/>
            </a:br>
            <a:r>
              <a:rPr lang="nl-NL" sz="2000" dirty="0"/>
              <a:t>Overleg met Achmea/Interpolis op 15 februari 2024</a:t>
            </a:r>
            <a:endParaRPr dirty="0"/>
          </a:p>
        </p:txBody>
      </p:sp>
      <p:sp>
        <p:nvSpPr>
          <p:cNvPr id="222" name="Google Shape;222;p18"/>
          <p:cNvSpPr txBox="1">
            <a:spLocks noGrp="1"/>
          </p:cNvSpPr>
          <p:nvPr>
            <p:ph type="subTitle" idx="1"/>
          </p:nvPr>
        </p:nvSpPr>
        <p:spPr>
          <a:xfrm>
            <a:off x="2566988" y="3860800"/>
            <a:ext cx="7058025" cy="273685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90000"/>
              </a:lnSpc>
              <a:spcBef>
                <a:spcPts val="0"/>
              </a:spcBef>
              <a:spcAft>
                <a:spcPts val="0"/>
              </a:spcAft>
              <a:buClr>
                <a:srgbClr val="FF0000"/>
              </a:buClr>
              <a:buSzPct val="100000"/>
              <a:buNone/>
            </a:pPr>
            <a:r>
              <a:rPr lang="nl-NL" sz="19200" b="1" dirty="0">
                <a:solidFill>
                  <a:srgbClr val="FF0000"/>
                </a:solidFill>
              </a:rPr>
              <a:t>Toeslagendepot 2023</a:t>
            </a:r>
            <a:endParaRPr dirty="0"/>
          </a:p>
          <a:p>
            <a:pPr marL="0" lvl="0" indent="0" algn="ctr" rtl="0">
              <a:lnSpc>
                <a:spcPct val="90000"/>
              </a:lnSpc>
              <a:spcBef>
                <a:spcPts val="1000"/>
              </a:spcBef>
              <a:spcAft>
                <a:spcPts val="0"/>
              </a:spcAft>
              <a:buClr>
                <a:schemeClr val="dk1"/>
              </a:buClr>
              <a:buSzPct val="100000"/>
              <a:buNone/>
            </a:pPr>
            <a:endParaRPr sz="19200" b="1" dirty="0">
              <a:solidFill>
                <a:srgbClr val="FF0000"/>
              </a:solidFill>
            </a:endParaRPr>
          </a:p>
          <a:p>
            <a:pPr marL="0" lvl="0" indent="0" algn="ctr" rtl="0">
              <a:lnSpc>
                <a:spcPct val="90000"/>
              </a:lnSpc>
              <a:spcBef>
                <a:spcPts val="1000"/>
              </a:spcBef>
              <a:spcAft>
                <a:spcPts val="0"/>
              </a:spcAft>
              <a:buClr>
                <a:schemeClr val="dk1"/>
              </a:buClr>
              <a:buSzPct val="100000"/>
              <a:buNone/>
            </a:pPr>
            <a:endParaRPr sz="9600" b="1" dirty="0">
              <a:solidFill>
                <a:srgbClr val="FF0000"/>
              </a:solidFill>
            </a:endParaRPr>
          </a:p>
          <a:p>
            <a:pPr marL="0" lvl="0" indent="0" algn="ctr" rtl="0">
              <a:lnSpc>
                <a:spcPct val="90000"/>
              </a:lnSpc>
              <a:spcBef>
                <a:spcPts val="1000"/>
              </a:spcBef>
              <a:spcAft>
                <a:spcPts val="0"/>
              </a:spcAft>
              <a:buClr>
                <a:schemeClr val="dk1"/>
              </a:buClr>
              <a:buSzPct val="100000"/>
              <a:buNone/>
            </a:pPr>
            <a:endParaRPr sz="2800" b="1" dirty="0">
              <a:solidFill>
                <a:srgbClr val="FF0000"/>
              </a:solidFill>
            </a:endParaRPr>
          </a:p>
          <a:p>
            <a:pPr marL="0" lvl="0" indent="0" algn="ctr" rtl="0">
              <a:lnSpc>
                <a:spcPct val="90000"/>
              </a:lnSpc>
              <a:spcBef>
                <a:spcPts val="1000"/>
              </a:spcBef>
              <a:spcAft>
                <a:spcPts val="0"/>
              </a:spcAft>
              <a:buClr>
                <a:schemeClr val="dk1"/>
              </a:buClr>
              <a:buSzPct val="100000"/>
              <a:buNone/>
            </a:pPr>
            <a:endParaRPr sz="2800" b="1" dirty="0">
              <a:solidFill>
                <a:srgbClr val="FF0000"/>
              </a:solidFill>
            </a:endParaRPr>
          </a:p>
          <a:p>
            <a:pPr marL="0" lvl="0" indent="0" algn="ctr" rtl="0">
              <a:lnSpc>
                <a:spcPct val="90000"/>
              </a:lnSpc>
              <a:spcBef>
                <a:spcPts val="1000"/>
              </a:spcBef>
              <a:spcAft>
                <a:spcPts val="0"/>
              </a:spcAft>
              <a:buClr>
                <a:schemeClr val="dk1"/>
              </a:buClr>
              <a:buSzPct val="100000"/>
              <a:buNone/>
            </a:pPr>
            <a:endParaRPr sz="2800" b="1" dirty="0">
              <a:solidFill>
                <a:srgbClr val="FF0000"/>
              </a:solidFill>
            </a:endParaRPr>
          </a:p>
          <a:p>
            <a:pPr marL="0" lvl="0" indent="0" algn="ctr" rtl="0">
              <a:lnSpc>
                <a:spcPct val="90000"/>
              </a:lnSpc>
              <a:spcBef>
                <a:spcPts val="1000"/>
              </a:spcBef>
              <a:spcAft>
                <a:spcPts val="0"/>
              </a:spcAft>
              <a:buClr>
                <a:schemeClr val="dk1"/>
              </a:buClr>
              <a:buSzPct val="100000"/>
              <a:buNone/>
            </a:pPr>
            <a:endParaRPr sz="2800" b="1" dirty="0">
              <a:solidFill>
                <a:srgbClr val="FF0000"/>
              </a:solidFill>
            </a:endParaRPr>
          </a:p>
          <a:p>
            <a:pPr marL="0" lvl="0" indent="0" algn="ctr" rtl="0">
              <a:lnSpc>
                <a:spcPct val="90000"/>
              </a:lnSpc>
              <a:spcBef>
                <a:spcPts val="1000"/>
              </a:spcBef>
              <a:spcAft>
                <a:spcPts val="0"/>
              </a:spcAft>
              <a:buClr>
                <a:schemeClr val="dk1"/>
              </a:buClr>
              <a:buSzPct val="100000"/>
              <a:buNone/>
            </a:pPr>
            <a:endParaRPr sz="2800" b="1" dirty="0">
              <a:solidFill>
                <a:srgbClr val="FF0000"/>
              </a:solidFill>
            </a:endParaRPr>
          </a:p>
          <a:p>
            <a:pPr marL="0" lvl="0" indent="0" algn="ctr" rtl="0">
              <a:lnSpc>
                <a:spcPct val="90000"/>
              </a:lnSpc>
              <a:spcBef>
                <a:spcPts val="1000"/>
              </a:spcBef>
              <a:spcAft>
                <a:spcPts val="0"/>
              </a:spcAft>
              <a:buClr>
                <a:schemeClr val="dk1"/>
              </a:buClr>
              <a:buSzPct val="100000"/>
              <a:buNone/>
            </a:pPr>
            <a:endParaRPr sz="2800" b="1" dirty="0">
              <a:solidFill>
                <a:srgbClr val="FF0000"/>
              </a:solidFill>
            </a:endParaRPr>
          </a:p>
          <a:p>
            <a:pPr marL="0" lvl="0" indent="0" algn="ctr" rtl="0">
              <a:lnSpc>
                <a:spcPct val="90000"/>
              </a:lnSpc>
              <a:spcBef>
                <a:spcPts val="1000"/>
              </a:spcBef>
              <a:spcAft>
                <a:spcPts val="0"/>
              </a:spcAft>
              <a:buClr>
                <a:schemeClr val="dk1"/>
              </a:buClr>
              <a:buSzPct val="100000"/>
              <a:buNone/>
            </a:pPr>
            <a:endParaRPr sz="2800" b="1" dirty="0">
              <a:solidFill>
                <a:srgbClr val="FF0000"/>
              </a:solidFill>
            </a:endParaRPr>
          </a:p>
          <a:p>
            <a:pPr marL="0" lvl="0" indent="0" algn="ctr" rtl="0">
              <a:lnSpc>
                <a:spcPct val="90000"/>
              </a:lnSpc>
              <a:spcBef>
                <a:spcPts val="1000"/>
              </a:spcBef>
              <a:spcAft>
                <a:spcPts val="0"/>
              </a:spcAft>
              <a:buClr>
                <a:srgbClr val="FF0000"/>
              </a:buClr>
              <a:buSzPct val="100000"/>
              <a:buNone/>
            </a:pPr>
            <a:r>
              <a:rPr lang="nl-NL" sz="2800" b="1" dirty="0">
                <a:solidFill>
                  <a:srgbClr val="FF0000"/>
                </a:solidFill>
              </a:rPr>
              <a:t>	  		</a:t>
            </a:r>
            <a:endParaRPr sz="4400" b="1" dirty="0">
              <a:solidFill>
                <a:srgbClr val="FF0000"/>
              </a:solidFill>
            </a:endParaRPr>
          </a:p>
          <a:p>
            <a:pPr marL="0" lvl="0" indent="0" algn="ctr" rtl="0">
              <a:lnSpc>
                <a:spcPct val="90000"/>
              </a:lnSpc>
              <a:spcBef>
                <a:spcPts val="1000"/>
              </a:spcBef>
              <a:spcAft>
                <a:spcPts val="0"/>
              </a:spcAft>
              <a:buClr>
                <a:srgbClr val="FF0000"/>
              </a:buClr>
              <a:buSzPct val="100000"/>
              <a:buNone/>
            </a:pPr>
            <a:r>
              <a:rPr lang="nl-NL" b="1" dirty="0">
                <a:solidFill>
                  <a:srgbClr val="FF0000"/>
                </a:solidFill>
              </a:rPr>
              <a:t>	</a:t>
            </a:r>
            <a:endParaRPr dirty="0"/>
          </a:p>
          <a:p>
            <a:pPr marL="0" lvl="0" indent="0" algn="ctr" rtl="0">
              <a:lnSpc>
                <a:spcPct val="90000"/>
              </a:lnSpc>
              <a:spcBef>
                <a:spcPts val="1000"/>
              </a:spcBef>
              <a:spcAft>
                <a:spcPts val="0"/>
              </a:spcAft>
              <a:buClr>
                <a:schemeClr val="dk1"/>
              </a:buClr>
              <a:buSzPct val="100000"/>
              <a:buNone/>
            </a:pPr>
            <a:endParaRPr sz="4400"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AAAF65FA-C3C7-8D64-E304-B40A69EF3060}"/>
            </a:ext>
          </a:extLst>
        </p:cNvPr>
        <p:cNvGrpSpPr/>
        <p:nvPr/>
      </p:nvGrpSpPr>
      <p:grpSpPr>
        <a:xfrm>
          <a:off x="0" y="0"/>
          <a:ext cx="0" cy="0"/>
          <a:chOff x="0" y="0"/>
          <a:chExt cx="0" cy="0"/>
        </a:xfrm>
      </p:grpSpPr>
      <p:sp>
        <p:nvSpPr>
          <p:cNvPr id="102" name="Google Shape;102;p2">
            <a:extLst>
              <a:ext uri="{FF2B5EF4-FFF2-40B4-BE49-F238E27FC236}">
                <a16:creationId xmlns:a16="http://schemas.microsoft.com/office/drawing/2014/main" id="{51C131AC-D48E-9E56-4584-E6C21D50BD01}"/>
              </a:ext>
            </a:extLst>
          </p:cNvPr>
          <p:cNvSpPr txBox="1">
            <a:spLocks noGrp="1"/>
          </p:cNvSpPr>
          <p:nvPr>
            <p:ph type="title"/>
          </p:nvPr>
        </p:nvSpPr>
        <p:spPr>
          <a:xfrm>
            <a:off x="838200" y="365125"/>
            <a:ext cx="979487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endParaRPr/>
          </a:p>
        </p:txBody>
      </p:sp>
      <p:sp>
        <p:nvSpPr>
          <p:cNvPr id="103" name="Google Shape;103;p2">
            <a:extLst>
              <a:ext uri="{FF2B5EF4-FFF2-40B4-BE49-F238E27FC236}">
                <a16:creationId xmlns:a16="http://schemas.microsoft.com/office/drawing/2014/main" id="{361ABC12-4A65-D1A7-20B4-1C584B88B621}"/>
              </a:ext>
            </a:extLst>
          </p:cNvPr>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Char char="•"/>
            </a:pPr>
            <a:r>
              <a:rPr lang="nl-NL" b="1" dirty="0"/>
              <a:t>Wisseling van de wacht 2023</a:t>
            </a:r>
          </a:p>
          <a:p>
            <a:pPr marL="228600" lvl="0" indent="-228600" algn="l" rtl="0">
              <a:lnSpc>
                <a:spcPct val="90000"/>
              </a:lnSpc>
              <a:spcBef>
                <a:spcPts val="1000"/>
              </a:spcBef>
              <a:spcAft>
                <a:spcPts val="0"/>
              </a:spcAft>
              <a:buClr>
                <a:schemeClr val="dk1"/>
              </a:buClr>
              <a:buSzPts val="2800"/>
              <a:buChar char="•"/>
            </a:pPr>
            <a:r>
              <a:rPr lang="nl-NL" b="1" dirty="0"/>
              <a:t>Jan </a:t>
            </a:r>
            <a:r>
              <a:rPr lang="nl-NL" b="1" dirty="0" err="1"/>
              <a:t>Raaijmakers</a:t>
            </a:r>
            <a:r>
              <a:rPr lang="nl-NL" b="1" dirty="0"/>
              <a:t> gestopt en opgevolgd door Adrie Brands</a:t>
            </a: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p:txBody>
      </p:sp>
      <p:pic>
        <p:nvPicPr>
          <p:cNvPr id="104" name="Google Shape;104;p2">
            <a:extLst>
              <a:ext uri="{FF2B5EF4-FFF2-40B4-BE49-F238E27FC236}">
                <a16:creationId xmlns:a16="http://schemas.microsoft.com/office/drawing/2014/main" id="{070EB812-3792-E1CA-7C9B-D95F244753E1}"/>
              </a:ext>
            </a:extLst>
          </p:cNvPr>
          <p:cNvPicPr preferRelativeResize="0"/>
          <p:nvPr/>
        </p:nvPicPr>
        <p:blipFill rotWithShape="1">
          <a:blip r:embed="rId3">
            <a:alphaModFix/>
          </a:blip>
          <a:srcRect/>
          <a:stretch/>
        </p:blipFill>
        <p:spPr>
          <a:xfrm>
            <a:off x="1018094" y="169445"/>
            <a:ext cx="7372280" cy="1521244"/>
          </a:xfrm>
          <a:prstGeom prst="rect">
            <a:avLst/>
          </a:prstGeom>
          <a:noFill/>
          <a:ln>
            <a:noFill/>
          </a:ln>
        </p:spPr>
      </p:pic>
      <p:pic>
        <p:nvPicPr>
          <p:cNvPr id="3" name="Afbeelding 2">
            <a:extLst>
              <a:ext uri="{FF2B5EF4-FFF2-40B4-BE49-F238E27FC236}">
                <a16:creationId xmlns:a16="http://schemas.microsoft.com/office/drawing/2014/main" id="{9344FE83-9EA7-6704-B53B-9B25AFF5FDAB}"/>
              </a:ext>
            </a:extLst>
          </p:cNvPr>
          <p:cNvPicPr>
            <a:picLocks noChangeAspect="1"/>
          </p:cNvPicPr>
          <p:nvPr/>
        </p:nvPicPr>
        <p:blipFill>
          <a:blip r:embed="rId4"/>
          <a:stretch>
            <a:fillRect/>
          </a:stretch>
        </p:blipFill>
        <p:spPr>
          <a:xfrm>
            <a:off x="1558925" y="3132961"/>
            <a:ext cx="5012697" cy="3178938"/>
          </a:xfrm>
          <a:prstGeom prst="rect">
            <a:avLst/>
          </a:prstGeom>
        </p:spPr>
      </p:pic>
      <p:pic>
        <p:nvPicPr>
          <p:cNvPr id="5" name="Afbeelding 4">
            <a:extLst>
              <a:ext uri="{FF2B5EF4-FFF2-40B4-BE49-F238E27FC236}">
                <a16:creationId xmlns:a16="http://schemas.microsoft.com/office/drawing/2014/main" id="{A212FD76-769C-A7EE-1209-7CF2A9D08D88}"/>
              </a:ext>
            </a:extLst>
          </p:cNvPr>
          <p:cNvPicPr>
            <a:picLocks noChangeAspect="1"/>
          </p:cNvPicPr>
          <p:nvPr/>
        </p:nvPicPr>
        <p:blipFill>
          <a:blip r:embed="rId5"/>
          <a:stretch>
            <a:fillRect/>
          </a:stretch>
        </p:blipFill>
        <p:spPr>
          <a:xfrm>
            <a:off x="7791450" y="2775940"/>
            <a:ext cx="2841625" cy="3535959"/>
          </a:xfrm>
          <a:prstGeom prst="rect">
            <a:avLst/>
          </a:prstGeom>
        </p:spPr>
      </p:pic>
    </p:spTree>
    <p:extLst>
      <p:ext uri="{BB962C8B-B14F-4D97-AF65-F5344CB8AC3E}">
        <p14:creationId xmlns:p14="http://schemas.microsoft.com/office/powerpoint/2010/main" val="165718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9"/>
          <p:cNvSpPr/>
          <p:nvPr/>
        </p:nvSpPr>
        <p:spPr>
          <a:xfrm>
            <a:off x="1638795" y="620713"/>
            <a:ext cx="9488384" cy="58477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2800" b="1" i="0" u="none" strike="noStrike" cap="none" dirty="0">
                <a:solidFill>
                  <a:srgbClr val="FF0000"/>
                </a:solidFill>
                <a:latin typeface="Calibri"/>
                <a:ea typeface="Calibri"/>
                <a:cs typeface="Calibri"/>
                <a:sym typeface="Calibri"/>
              </a:rPr>
              <a:t>Ontwikkeling van het verhoudingsgetal (dekkingsgraad)</a:t>
            </a:r>
            <a:endParaRPr sz="2800" dirty="0"/>
          </a:p>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0" i="0" u="none" strike="noStrike" cap="none" dirty="0">
                <a:solidFill>
                  <a:schemeClr val="dk1"/>
                </a:solidFill>
                <a:latin typeface="Calibri"/>
                <a:ea typeface="Calibri"/>
                <a:cs typeface="Calibri"/>
                <a:sym typeface="Calibri"/>
              </a:rPr>
              <a:t>Jaar		Waarde in €	       verhoudingsgetal</a:t>
            </a:r>
            <a:endParaRPr dirty="0"/>
          </a:p>
          <a:p>
            <a:pPr marL="0" marR="0" lvl="0" indent="0" algn="l" rtl="0">
              <a:spcBef>
                <a:spcPts val="0"/>
              </a:spcBef>
              <a:spcAft>
                <a:spcPts val="0"/>
              </a:spcAft>
              <a:buNone/>
            </a:pPr>
            <a:endParaRPr sz="1600" b="0" i="0" u="none" strike="noStrike" cap="none" dirty="0">
              <a:solidFill>
                <a:srgbClr val="323F4F"/>
              </a:solidFill>
              <a:latin typeface="Calibri"/>
              <a:ea typeface="Calibri"/>
              <a:cs typeface="Calibri"/>
              <a:sym typeface="Calibri"/>
            </a:endParaRPr>
          </a:p>
          <a:p>
            <a:pPr marL="0" marR="0" lvl="0" indent="0" algn="l" rtl="0">
              <a:spcBef>
                <a:spcPts val="0"/>
              </a:spcBef>
              <a:spcAft>
                <a:spcPts val="0"/>
              </a:spcAft>
              <a:buNone/>
            </a:pPr>
            <a:r>
              <a:rPr lang="nl-NL" sz="1600" b="0" i="0" u="none" strike="noStrike" cap="none" dirty="0">
                <a:solidFill>
                  <a:schemeClr val="dk1"/>
                </a:solidFill>
                <a:latin typeface="Calibri"/>
                <a:ea typeface="Calibri"/>
                <a:cs typeface="Calibri"/>
                <a:sym typeface="Calibri"/>
              </a:rPr>
              <a:t>31-12-2013	  89.756.371		94,5 %</a:t>
            </a:r>
            <a:endParaRPr dirty="0"/>
          </a:p>
          <a:p>
            <a:pPr marL="0" marR="0" lvl="0" indent="0" algn="l" rtl="0">
              <a:spcBef>
                <a:spcPts val="0"/>
              </a:spcBef>
              <a:spcAft>
                <a:spcPts val="0"/>
              </a:spcAft>
              <a:buNone/>
            </a:pPr>
            <a:r>
              <a:rPr lang="nl-NL" sz="1600" b="0" i="0" u="none" strike="noStrike" cap="none" dirty="0">
                <a:solidFill>
                  <a:schemeClr val="dk1"/>
                </a:solidFill>
                <a:latin typeface="Calibri"/>
                <a:ea typeface="Calibri"/>
                <a:cs typeface="Calibri"/>
                <a:sym typeface="Calibri"/>
              </a:rPr>
              <a:t>31-12-2014	  70.115.659		91,8 %                                    </a:t>
            </a:r>
          </a:p>
          <a:p>
            <a:pPr marL="0" marR="0" lvl="0" indent="0" algn="l" rtl="0">
              <a:spcBef>
                <a:spcPts val="0"/>
              </a:spcBef>
              <a:spcAft>
                <a:spcPts val="0"/>
              </a:spcAft>
              <a:buNone/>
            </a:pPr>
            <a:r>
              <a:rPr lang="nl-NL" sz="1600" b="0" i="0" u="none" strike="noStrike" cap="none" dirty="0">
                <a:solidFill>
                  <a:schemeClr val="dk1"/>
                </a:solidFill>
                <a:latin typeface="Calibri"/>
                <a:ea typeface="Calibri"/>
                <a:cs typeface="Calibri"/>
                <a:sym typeface="Calibri"/>
              </a:rPr>
              <a:t>31-12-2015	  78.813.937		92,9 %</a:t>
            </a:r>
            <a:endParaRPr dirty="0"/>
          </a:p>
          <a:p>
            <a:pPr marL="0" marR="0" lvl="0" indent="0" algn="l" rtl="0">
              <a:spcBef>
                <a:spcPts val="0"/>
              </a:spcBef>
              <a:spcAft>
                <a:spcPts val="0"/>
              </a:spcAft>
              <a:buNone/>
            </a:pPr>
            <a:r>
              <a:rPr lang="nl-NL" sz="1600" b="0" i="0" u="none" strike="noStrike" cap="none" dirty="0">
                <a:solidFill>
                  <a:schemeClr val="dk1"/>
                </a:solidFill>
                <a:latin typeface="Calibri"/>
                <a:ea typeface="Calibri"/>
                <a:cs typeface="Calibri"/>
                <a:sym typeface="Calibri"/>
              </a:rPr>
              <a:t>31-12-2016	  72.260.740		92,4 %</a:t>
            </a:r>
            <a:endParaRPr dirty="0"/>
          </a:p>
          <a:p>
            <a:pPr marL="0" marR="0" lvl="0" indent="0" algn="l" rtl="0">
              <a:spcBef>
                <a:spcPts val="0"/>
              </a:spcBef>
              <a:spcAft>
                <a:spcPts val="0"/>
              </a:spcAft>
              <a:buNone/>
            </a:pPr>
            <a:r>
              <a:rPr lang="nl-NL" sz="1600" b="0" i="0" u="none" strike="noStrike" cap="none" dirty="0">
                <a:solidFill>
                  <a:schemeClr val="dk1"/>
                </a:solidFill>
                <a:latin typeface="Calibri"/>
                <a:ea typeface="Calibri"/>
                <a:cs typeface="Calibri"/>
                <a:sym typeface="Calibri"/>
              </a:rPr>
              <a:t>31-12-2017	  77.785.412		94,5 %</a:t>
            </a:r>
            <a:endParaRPr dirty="0"/>
          </a:p>
          <a:p>
            <a:pPr marL="0" marR="0" lvl="0" indent="0" algn="l" rtl="0">
              <a:spcBef>
                <a:spcPts val="0"/>
              </a:spcBef>
              <a:spcAft>
                <a:spcPts val="0"/>
              </a:spcAft>
              <a:buNone/>
            </a:pPr>
            <a:r>
              <a:rPr lang="nl-NL" sz="1600" b="0" i="0" u="none" strike="noStrike" cap="none" dirty="0">
                <a:solidFill>
                  <a:schemeClr val="dk1"/>
                </a:solidFill>
                <a:latin typeface="Calibri"/>
                <a:ea typeface="Calibri"/>
                <a:cs typeface="Calibri"/>
                <a:sym typeface="Calibri"/>
              </a:rPr>
              <a:t>31-12-2018	  47.222.150		91,7 %</a:t>
            </a:r>
            <a:endParaRPr dirty="0"/>
          </a:p>
          <a:p>
            <a:pPr marL="0" marR="0" lvl="0" indent="0" algn="l" rtl="0">
              <a:spcBef>
                <a:spcPts val="0"/>
              </a:spcBef>
              <a:spcAft>
                <a:spcPts val="0"/>
              </a:spcAft>
              <a:buNone/>
            </a:pPr>
            <a:r>
              <a:rPr lang="nl-NL" sz="1600" b="0" i="0" u="none" strike="noStrike" cap="none" dirty="0">
                <a:solidFill>
                  <a:schemeClr val="dk1"/>
                </a:solidFill>
                <a:latin typeface="Calibri"/>
                <a:ea typeface="Calibri"/>
                <a:cs typeface="Calibri"/>
                <a:sym typeface="Calibri"/>
              </a:rPr>
              <a:t>31-12-2019	  91.093.684		94,7 %</a:t>
            </a:r>
            <a:endParaRPr dirty="0"/>
          </a:p>
          <a:p>
            <a:pPr marL="0" marR="0" lvl="0" indent="0" algn="l" rtl="0">
              <a:spcBef>
                <a:spcPts val="0"/>
              </a:spcBef>
              <a:spcAft>
                <a:spcPts val="0"/>
              </a:spcAft>
              <a:buNone/>
            </a:pPr>
            <a:r>
              <a:rPr lang="nl-NL" sz="1600" b="0" i="0" u="none" strike="noStrike" cap="none" dirty="0">
                <a:solidFill>
                  <a:schemeClr val="dk1"/>
                </a:solidFill>
                <a:latin typeface="Calibri"/>
                <a:ea typeface="Calibri"/>
                <a:cs typeface="Calibri"/>
                <a:sym typeface="Calibri"/>
              </a:rPr>
              <a:t>31-12-2020	  86.711.438		92,5 %</a:t>
            </a:r>
            <a:endParaRPr dirty="0"/>
          </a:p>
          <a:p>
            <a:pPr marL="0" marR="0" lvl="0" indent="0" algn="l" rtl="0">
              <a:spcBef>
                <a:spcPts val="0"/>
              </a:spcBef>
              <a:spcAft>
                <a:spcPts val="0"/>
              </a:spcAft>
              <a:buNone/>
            </a:pPr>
            <a:r>
              <a:rPr lang="nl-NL" sz="1600" b="0" i="0" u="none" strike="noStrike" cap="none" dirty="0">
                <a:solidFill>
                  <a:schemeClr val="dk1"/>
                </a:solidFill>
                <a:latin typeface="Calibri"/>
                <a:ea typeface="Calibri"/>
                <a:cs typeface="Calibri"/>
                <a:sym typeface="Calibri"/>
              </a:rPr>
              <a:t>31-07-2021	132.000.000		96,5 %</a:t>
            </a:r>
            <a:endParaRPr dirty="0"/>
          </a:p>
          <a:p>
            <a:pPr marL="0" marR="0" lvl="0" indent="0" algn="l" rtl="0">
              <a:spcBef>
                <a:spcPts val="0"/>
              </a:spcBef>
              <a:spcAft>
                <a:spcPts val="0"/>
              </a:spcAft>
              <a:buNone/>
            </a:pPr>
            <a:r>
              <a:rPr lang="nl-NL" sz="1600" b="0" i="0" u="none" strike="noStrike" cap="none" dirty="0">
                <a:solidFill>
                  <a:schemeClr val="dk1"/>
                </a:solidFill>
                <a:latin typeface="Calibri"/>
                <a:ea typeface="Calibri"/>
                <a:cs typeface="Calibri"/>
                <a:sym typeface="Calibri"/>
              </a:rPr>
              <a:t>31-12-2021	153.729.970		98,5 %</a:t>
            </a:r>
            <a:endParaRPr dirty="0"/>
          </a:p>
          <a:p>
            <a:pPr marL="0" marR="0" lvl="0" indent="0" algn="l" rtl="0">
              <a:spcBef>
                <a:spcPts val="0"/>
              </a:spcBef>
              <a:spcAft>
                <a:spcPts val="0"/>
              </a:spcAft>
              <a:buNone/>
            </a:pPr>
            <a:r>
              <a:rPr lang="nl-NL" sz="1600" b="0" i="0" u="none" strike="noStrike" cap="none" dirty="0">
                <a:solidFill>
                  <a:schemeClr val="dk1"/>
                </a:solidFill>
                <a:latin typeface="Calibri"/>
                <a:ea typeface="Calibri"/>
                <a:cs typeface="Calibri"/>
                <a:sym typeface="Calibri"/>
              </a:rPr>
              <a:t>31-12-2022	108.438.965	</a:t>
            </a:r>
            <a:r>
              <a:rPr lang="nl-NL" sz="1600" dirty="0">
                <a:solidFill>
                  <a:schemeClr val="dk1"/>
                </a:solidFill>
                <a:latin typeface="Calibri"/>
                <a:ea typeface="Calibri"/>
                <a:cs typeface="Calibri"/>
                <a:sym typeface="Calibri"/>
              </a:rPr>
              <a:t>                  </a:t>
            </a:r>
            <a:r>
              <a:rPr lang="nl-NL" sz="1600" b="0" i="0" u="none" strike="noStrike" cap="none" dirty="0">
                <a:solidFill>
                  <a:schemeClr val="dk1"/>
                </a:solidFill>
                <a:latin typeface="Calibri"/>
                <a:ea typeface="Calibri"/>
                <a:cs typeface="Calibri"/>
                <a:sym typeface="Calibri"/>
              </a:rPr>
              <a:t>100,6 %</a:t>
            </a:r>
          </a:p>
          <a:p>
            <a:pPr marL="0" marR="0" lvl="0" indent="0" algn="l" rtl="0">
              <a:spcBef>
                <a:spcPts val="0"/>
              </a:spcBef>
              <a:spcAft>
                <a:spcPts val="0"/>
              </a:spcAft>
              <a:buNone/>
            </a:pPr>
            <a:r>
              <a:rPr lang="nl-NL" sz="1600" dirty="0">
                <a:solidFill>
                  <a:schemeClr val="dk1"/>
                </a:solidFill>
                <a:latin typeface="Calibri"/>
                <a:cs typeface="Calibri"/>
                <a:sym typeface="Calibri"/>
              </a:rPr>
              <a:t>31-12-2023	149.911.601	                  104,9 %	</a:t>
            </a:r>
            <a:endParaRPr dirty="0"/>
          </a:p>
          <a:p>
            <a:pPr marL="0" marR="0" lvl="0"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nl-NL" sz="1600" b="0" i="0" u="none" strike="noStrike" cap="none" dirty="0">
                <a:solidFill>
                  <a:schemeClr val="dk1"/>
                </a:solidFill>
                <a:latin typeface="Calibri"/>
                <a:ea typeface="Calibri"/>
                <a:cs typeface="Calibri"/>
                <a:sym typeface="Calibri"/>
              </a:rPr>
              <a:t>Als gevolg van de renteontwikkeling is  het verhoudingsgetal verbeterd, maar ook de ontwikkeling op de beurzen is positief geweest, we zijn bijna in de buurt van de van de benodigde 105%, die nodige is voor indexatie. Om werkelijk tot indexatie te komen zijn er nog een paar andere hindernissen te nemen.</a:t>
            </a:r>
            <a:r>
              <a:rPr lang="nl-NL" sz="1800" b="0" i="0" u="none" strike="noStrike" cap="none"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nl-NL" sz="1800" b="0" i="0" u="none" strike="noStrike" cap="none" dirty="0">
                <a:solidFill>
                  <a:schemeClr val="dk1"/>
                </a:solidFill>
                <a:latin typeface="Calibri"/>
                <a:ea typeface="Calibri"/>
                <a:cs typeface="Calibri"/>
                <a:sym typeface="Calibri"/>
              </a:rPr>
              <a:t>					 </a:t>
            </a:r>
            <a:endParaRPr sz="18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43AA33D-2CEB-E292-D089-CF6A56CBAD97}"/>
              </a:ext>
            </a:extLst>
          </p:cNvPr>
          <p:cNvPicPr>
            <a:picLocks noChangeAspect="1"/>
          </p:cNvPicPr>
          <p:nvPr/>
        </p:nvPicPr>
        <p:blipFill>
          <a:blip r:embed="rId2"/>
          <a:stretch>
            <a:fillRect/>
          </a:stretch>
        </p:blipFill>
        <p:spPr>
          <a:xfrm>
            <a:off x="1459626" y="1187533"/>
            <a:ext cx="9272747" cy="5498275"/>
          </a:xfrm>
          <a:prstGeom prst="rect">
            <a:avLst/>
          </a:prstGeom>
        </p:spPr>
      </p:pic>
      <p:sp>
        <p:nvSpPr>
          <p:cNvPr id="4" name="Titel 3">
            <a:extLst>
              <a:ext uri="{FF2B5EF4-FFF2-40B4-BE49-F238E27FC236}">
                <a16:creationId xmlns:a16="http://schemas.microsoft.com/office/drawing/2014/main" id="{8C152A71-9584-BA40-FEED-93968CA8FD9A}"/>
              </a:ext>
            </a:extLst>
          </p:cNvPr>
          <p:cNvSpPr>
            <a:spLocks noGrp="1"/>
          </p:cNvSpPr>
          <p:nvPr>
            <p:ph type="title"/>
          </p:nvPr>
        </p:nvSpPr>
        <p:spPr>
          <a:xfrm>
            <a:off x="838200" y="365126"/>
            <a:ext cx="10515600" cy="537400"/>
          </a:xfrm>
        </p:spPr>
        <p:txBody>
          <a:bodyPr/>
          <a:lstStyle/>
          <a:p>
            <a:pPr algn="ctr"/>
            <a:r>
              <a:rPr lang="nl-NL" sz="3600" dirty="0">
                <a:solidFill>
                  <a:srgbClr val="FF0000"/>
                </a:solidFill>
              </a:rPr>
              <a:t>Euro </a:t>
            </a:r>
            <a:r>
              <a:rPr lang="nl-NL" sz="3600" dirty="0" err="1">
                <a:solidFill>
                  <a:srgbClr val="FF0000"/>
                </a:solidFill>
              </a:rPr>
              <a:t>Stoxx</a:t>
            </a:r>
            <a:r>
              <a:rPr lang="nl-NL" sz="3600" dirty="0">
                <a:solidFill>
                  <a:srgbClr val="FF0000"/>
                </a:solidFill>
              </a:rPr>
              <a:t> 50 (maart 2023-maart 2024)</a:t>
            </a:r>
          </a:p>
        </p:txBody>
      </p:sp>
    </p:spTree>
    <p:extLst>
      <p:ext uri="{BB962C8B-B14F-4D97-AF65-F5344CB8AC3E}">
        <p14:creationId xmlns:p14="http://schemas.microsoft.com/office/powerpoint/2010/main" val="45274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1"/>
          <p:cNvSpPr txBox="1">
            <a:spLocks noGrp="1"/>
          </p:cNvSpPr>
          <p:nvPr>
            <p:ph type="title"/>
          </p:nvPr>
        </p:nvSpPr>
        <p:spPr>
          <a:xfrm>
            <a:off x="1116281" y="0"/>
            <a:ext cx="10010898" cy="68580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None/>
            </a:pPr>
            <a:r>
              <a:rPr lang="nl-NL" dirty="0">
                <a:solidFill>
                  <a:srgbClr val="FF0000"/>
                </a:solidFill>
              </a:rPr>
              <a:t>Aantal deelnemers in Toeslagenfonds </a:t>
            </a:r>
            <a:br>
              <a:rPr lang="nl-NL" dirty="0">
                <a:solidFill>
                  <a:srgbClr val="FF0000"/>
                </a:solidFill>
              </a:rPr>
            </a:br>
            <a:r>
              <a:rPr lang="nl-NL" dirty="0">
                <a:solidFill>
                  <a:srgbClr val="FF0000"/>
                </a:solidFill>
              </a:rPr>
              <a:t>Solidaire regeling in februari 2023</a:t>
            </a:r>
            <a:br>
              <a:rPr lang="nl-NL" sz="2000" dirty="0"/>
            </a:br>
            <a:br>
              <a:rPr lang="nl-NL" dirty="0"/>
            </a:br>
            <a:r>
              <a:rPr lang="nl-NL" dirty="0"/>
              <a:t>	</a:t>
            </a:r>
            <a:r>
              <a:rPr lang="nl-NL" sz="3200" dirty="0"/>
              <a:t>Gewezen deelnemers  31.600 (nu nog werkzaam)</a:t>
            </a:r>
            <a:br>
              <a:rPr lang="nl-NL" sz="3200" dirty="0"/>
            </a:br>
            <a:r>
              <a:rPr lang="nl-NL" sz="3200" dirty="0"/>
              <a:t>	Gepensioneerden         10.900</a:t>
            </a:r>
            <a:br>
              <a:rPr lang="nl-NL" sz="3200" dirty="0"/>
            </a:br>
            <a:r>
              <a:rPr lang="nl-NL" sz="3200" dirty="0"/>
              <a:t>	Nabestaanden </a:t>
            </a:r>
            <a:r>
              <a:rPr lang="nl-NL" sz="3200" dirty="0" err="1"/>
              <a:t>uitk</a:t>
            </a:r>
            <a:r>
              <a:rPr lang="nl-NL" sz="3200" dirty="0"/>
              <a:t>.        3.400</a:t>
            </a:r>
            <a:br>
              <a:rPr lang="nl-NL" sz="3200" dirty="0"/>
            </a:br>
            <a:r>
              <a:rPr lang="nl-NL" sz="3200" dirty="0"/>
              <a:t>	Arbeidsongeschikten         220</a:t>
            </a:r>
            <a:br>
              <a:rPr lang="nl-NL" sz="3200" dirty="0"/>
            </a:br>
            <a:br>
              <a:rPr lang="nl-NL" sz="3200" dirty="0"/>
            </a:br>
            <a:r>
              <a:rPr lang="nl-NL" sz="3200" dirty="0"/>
              <a:t>	Totaal		           46.100</a:t>
            </a:r>
            <a:br>
              <a:rPr lang="nl-NL" sz="2000" dirty="0"/>
            </a:br>
            <a:br>
              <a:rPr lang="nl-NL" sz="2000" dirty="0"/>
            </a:br>
            <a:r>
              <a:rPr lang="nl-NL" sz="2000" dirty="0"/>
              <a:t>Er kan nooit meer aan toeslagen uitgekeerd worden dan het vermogen dat op dat moment in het depot aanwezig is</a:t>
            </a:r>
            <a:br>
              <a:rPr lang="nl-NL" sz="2000" dirty="0"/>
            </a:br>
            <a:br>
              <a:rPr lang="nl-NL" sz="2000" dirty="0"/>
            </a:br>
            <a:br>
              <a:rPr lang="nl-NL" sz="2000" dirty="0"/>
            </a:br>
            <a:br>
              <a:rPr lang="nl-NL" sz="2000" dirty="0"/>
            </a:br>
            <a:endParaRPr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AC608D-D43A-7B1D-20B6-635F8C8F71AE}"/>
              </a:ext>
            </a:extLst>
          </p:cNvPr>
          <p:cNvSpPr>
            <a:spLocks noGrp="1"/>
          </p:cNvSpPr>
          <p:nvPr>
            <p:ph type="title"/>
          </p:nvPr>
        </p:nvSpPr>
        <p:spPr>
          <a:xfrm>
            <a:off x="200967" y="-693336"/>
            <a:ext cx="11615895" cy="9065439"/>
          </a:xfrm>
        </p:spPr>
        <p:txBody>
          <a:bodyPr/>
          <a:lstStyle/>
          <a:p>
            <a:pPr algn="ctr"/>
            <a:br>
              <a:rPr lang="nl-NL" dirty="0">
                <a:solidFill>
                  <a:srgbClr val="FF0000"/>
                </a:solidFill>
              </a:rPr>
            </a:br>
            <a:r>
              <a:rPr lang="nl-NL" dirty="0">
                <a:solidFill>
                  <a:srgbClr val="FF0000"/>
                </a:solidFill>
              </a:rPr>
              <a:t>Aanvullende regels</a:t>
            </a:r>
            <a:br>
              <a:rPr lang="nl-NL" dirty="0">
                <a:solidFill>
                  <a:srgbClr val="FF0000"/>
                </a:solidFill>
              </a:rPr>
            </a:br>
            <a:br>
              <a:rPr lang="nl-NL" dirty="0">
                <a:solidFill>
                  <a:srgbClr val="FF0000"/>
                </a:solidFill>
              </a:rPr>
            </a:br>
            <a:r>
              <a:rPr lang="nl-NL" sz="2800" dirty="0">
                <a:solidFill>
                  <a:schemeClr val="tx1"/>
                </a:solidFill>
              </a:rPr>
              <a:t>Geen toeslagen als het verhoudingsgetal lager is dan 105%</a:t>
            </a:r>
            <a:br>
              <a:rPr lang="nl-NL" sz="2800" dirty="0">
                <a:solidFill>
                  <a:schemeClr val="tx1"/>
                </a:solidFill>
              </a:rPr>
            </a:br>
            <a:br>
              <a:rPr lang="nl-NL" sz="2800" dirty="0">
                <a:solidFill>
                  <a:schemeClr val="tx1"/>
                </a:solidFill>
              </a:rPr>
            </a:br>
            <a:r>
              <a:rPr lang="nl-NL" sz="2800" dirty="0">
                <a:solidFill>
                  <a:schemeClr val="tx1"/>
                </a:solidFill>
              </a:rPr>
              <a:t>Consumenten Prijs Index (CPI) is bepalend voor hoogte toeslagen</a:t>
            </a:r>
            <a:br>
              <a:rPr lang="nl-NL" sz="2800" dirty="0">
                <a:solidFill>
                  <a:schemeClr val="tx1"/>
                </a:solidFill>
              </a:rPr>
            </a:br>
            <a:r>
              <a:rPr lang="nl-NL" sz="2800" dirty="0">
                <a:solidFill>
                  <a:schemeClr val="tx1"/>
                </a:solidFill>
              </a:rPr>
              <a:t>CPI moet groter zijn dan 0% (per 1 oktober voorgaande jaar)</a:t>
            </a:r>
            <a:br>
              <a:rPr lang="nl-NL" sz="2800" dirty="0">
                <a:solidFill>
                  <a:schemeClr val="tx1"/>
                </a:solidFill>
              </a:rPr>
            </a:br>
            <a:br>
              <a:rPr lang="nl-NL" sz="2800" dirty="0">
                <a:solidFill>
                  <a:schemeClr val="tx1"/>
                </a:solidFill>
              </a:rPr>
            </a:br>
            <a:r>
              <a:rPr lang="nl-NL" sz="2800" dirty="0">
                <a:solidFill>
                  <a:schemeClr val="tx1"/>
                </a:solidFill>
              </a:rPr>
              <a:t> Verhoudingsgetal tussen 105% en 110%: geen volledige toeslag</a:t>
            </a:r>
            <a:br>
              <a:rPr lang="nl-NL" sz="2800" dirty="0">
                <a:solidFill>
                  <a:schemeClr val="tx1"/>
                </a:solidFill>
              </a:rPr>
            </a:br>
            <a:br>
              <a:rPr lang="nl-NL" sz="2800" dirty="0">
                <a:solidFill>
                  <a:schemeClr val="tx1"/>
                </a:solidFill>
              </a:rPr>
            </a:br>
            <a:r>
              <a:rPr lang="nl-NL" sz="2800" dirty="0">
                <a:solidFill>
                  <a:schemeClr val="tx1"/>
                </a:solidFill>
              </a:rPr>
              <a:t>Volledige toeslag boven verhoudingsgetal van 110%</a:t>
            </a:r>
            <a:br>
              <a:rPr lang="nl-NL" sz="2800" dirty="0">
                <a:solidFill>
                  <a:schemeClr val="tx1"/>
                </a:solidFill>
              </a:rPr>
            </a:br>
            <a:br>
              <a:rPr lang="nl-NL" sz="2800" dirty="0">
                <a:solidFill>
                  <a:schemeClr val="tx1"/>
                </a:solidFill>
              </a:rPr>
            </a:br>
            <a:r>
              <a:rPr lang="nl-NL" sz="2800" dirty="0">
                <a:solidFill>
                  <a:schemeClr val="tx1"/>
                </a:solidFill>
              </a:rPr>
              <a:t>Toeslag is nooit hoger dan de CPI index </a:t>
            </a:r>
            <a:br>
              <a:rPr lang="nl-NL" sz="2800" dirty="0">
                <a:solidFill>
                  <a:schemeClr val="tx1"/>
                </a:solidFill>
              </a:rPr>
            </a:br>
            <a:br>
              <a:rPr lang="nl-NL" sz="2800" dirty="0">
                <a:solidFill>
                  <a:schemeClr val="tx1"/>
                </a:solidFill>
              </a:rPr>
            </a:br>
            <a:r>
              <a:rPr lang="nl-NL" sz="2800" dirty="0">
                <a:solidFill>
                  <a:schemeClr val="tx1"/>
                </a:solidFill>
              </a:rPr>
              <a:t>Door toeslagverlening mag het verhoudingsgetal niet onder 105% komen</a:t>
            </a:r>
            <a:br>
              <a:rPr lang="nl-NL" sz="2800" dirty="0">
                <a:solidFill>
                  <a:schemeClr val="tx1"/>
                </a:solidFill>
              </a:rPr>
            </a:br>
            <a:br>
              <a:rPr lang="nl-NL" sz="2800" dirty="0">
                <a:solidFill>
                  <a:schemeClr val="tx1"/>
                </a:solidFill>
              </a:rPr>
            </a:br>
            <a:r>
              <a:rPr lang="nl-NL" sz="2800" dirty="0">
                <a:solidFill>
                  <a:schemeClr val="tx1"/>
                </a:solidFill>
              </a:rPr>
              <a:t>Toeslag kan nooit negatief zijn (geen daling van de pensioenen)</a:t>
            </a:r>
            <a:br>
              <a:rPr lang="nl-NL" sz="2800" dirty="0">
                <a:solidFill>
                  <a:schemeClr val="tx1"/>
                </a:solidFill>
              </a:rPr>
            </a:br>
            <a:br>
              <a:rPr lang="nl-NL" dirty="0">
                <a:solidFill>
                  <a:srgbClr val="FF0000"/>
                </a:solidFill>
              </a:rPr>
            </a:br>
            <a:br>
              <a:rPr lang="nl-NL" dirty="0">
                <a:solidFill>
                  <a:srgbClr val="FF0000"/>
                </a:solidFill>
              </a:rPr>
            </a:br>
            <a:endParaRPr lang="nl-NL" dirty="0">
              <a:solidFill>
                <a:srgbClr val="FF0000"/>
              </a:solidFill>
            </a:endParaRPr>
          </a:p>
        </p:txBody>
      </p:sp>
    </p:spTree>
    <p:extLst>
      <p:ext uri="{BB962C8B-B14F-4D97-AF65-F5344CB8AC3E}">
        <p14:creationId xmlns:p14="http://schemas.microsoft.com/office/powerpoint/2010/main" val="3569361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6"/>
          <p:cNvSpPr/>
          <p:nvPr/>
        </p:nvSpPr>
        <p:spPr>
          <a:xfrm>
            <a:off x="884255" y="620713"/>
            <a:ext cx="11023041" cy="75404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0" i="0" u="none" strike="noStrike" cap="none" dirty="0">
                <a:solidFill>
                  <a:schemeClr val="dk1"/>
                </a:solidFill>
                <a:latin typeface="Calibri"/>
                <a:ea typeface="Calibri"/>
                <a:cs typeface="Calibri"/>
                <a:sym typeface="Calibri"/>
              </a:rPr>
              <a:t>		       </a:t>
            </a:r>
            <a:r>
              <a:rPr lang="nl-NL" sz="4400" b="1" i="0" u="none" strike="noStrike" cap="none" dirty="0">
                <a:solidFill>
                  <a:srgbClr val="FF0000"/>
                </a:solidFill>
                <a:latin typeface="Calibri"/>
                <a:ea typeface="Calibri"/>
                <a:cs typeface="Calibri"/>
                <a:sym typeface="Calibri"/>
              </a:rPr>
              <a:t>Conclusies</a:t>
            </a:r>
            <a:endParaRPr sz="4400" dirty="0"/>
          </a:p>
          <a:p>
            <a:pPr marL="0" marR="0" lvl="0" indent="0" algn="l" rtl="0">
              <a:spcBef>
                <a:spcPts val="0"/>
              </a:spcBef>
              <a:spcAft>
                <a:spcPts val="0"/>
              </a:spcAft>
              <a:buNone/>
            </a:pPr>
            <a:endParaRPr sz="2800" b="0" i="0" u="none" strike="noStrike" cap="none" dirty="0">
              <a:solidFill>
                <a:srgbClr val="FF0000"/>
              </a:solidFill>
              <a:latin typeface="Calibri"/>
              <a:ea typeface="Calibri"/>
              <a:cs typeface="Calibri"/>
              <a:sym typeface="Calibri"/>
            </a:endParaRPr>
          </a:p>
          <a:p>
            <a:pPr marL="0" marR="0" lvl="0" indent="0" algn="l" rtl="0">
              <a:spcBef>
                <a:spcPts val="0"/>
              </a:spcBef>
              <a:spcAft>
                <a:spcPts val="0"/>
              </a:spcAft>
              <a:buNone/>
            </a:pPr>
            <a:r>
              <a:rPr lang="nl-NL" sz="2800" b="0" i="0" u="none" strike="noStrike" cap="none" dirty="0">
                <a:solidFill>
                  <a:schemeClr val="dk1"/>
                </a:solidFill>
                <a:latin typeface="Calibri"/>
                <a:ea typeface="Calibri"/>
                <a:cs typeface="Calibri"/>
                <a:sym typeface="Calibri"/>
              </a:rPr>
              <a:t> * Pensioenuitkeringen zijn gegarandeerd en kunnen </a:t>
            </a:r>
            <a:r>
              <a:rPr lang="nl-NL" sz="2800" b="0" i="0" u="sng" strike="noStrike" cap="none" dirty="0">
                <a:solidFill>
                  <a:schemeClr val="dk1"/>
                </a:solidFill>
                <a:latin typeface="Calibri"/>
                <a:ea typeface="Calibri"/>
                <a:cs typeface="Calibri"/>
                <a:sym typeface="Calibri"/>
              </a:rPr>
              <a:t>niet</a:t>
            </a:r>
            <a:r>
              <a:rPr lang="nl-NL" sz="2800" b="0" i="0" u="none" strike="noStrike" cap="none" dirty="0">
                <a:solidFill>
                  <a:schemeClr val="dk1"/>
                </a:solidFill>
                <a:latin typeface="Calibri"/>
                <a:ea typeface="Calibri"/>
                <a:cs typeface="Calibri"/>
                <a:sym typeface="Calibri"/>
              </a:rPr>
              <a:t> worden gekort.</a:t>
            </a:r>
            <a:endParaRPr dirty="0"/>
          </a:p>
          <a:p>
            <a:pPr marL="0" marR="0" lvl="0" indent="0" algn="l" rtl="0">
              <a:spcBef>
                <a:spcPts val="0"/>
              </a:spcBef>
              <a:spcAft>
                <a:spcPts val="0"/>
              </a:spcAft>
              <a:buNone/>
            </a:pPr>
            <a:endParaRPr sz="2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nl-NL" sz="2800" b="0" i="0" u="none" strike="noStrike" cap="none" dirty="0">
                <a:solidFill>
                  <a:schemeClr val="dk1"/>
                </a:solidFill>
                <a:latin typeface="Calibri"/>
                <a:ea typeface="Calibri"/>
                <a:cs typeface="Calibri"/>
                <a:sym typeface="Calibri"/>
              </a:rPr>
              <a:t> * Kans op indexatie is </a:t>
            </a:r>
            <a:r>
              <a:rPr lang="nl-NL" sz="2800" dirty="0">
                <a:solidFill>
                  <a:schemeClr val="dk1"/>
                </a:solidFill>
                <a:latin typeface="Calibri"/>
                <a:ea typeface="Calibri"/>
                <a:cs typeface="Calibri"/>
                <a:sym typeface="Calibri"/>
              </a:rPr>
              <a:t>niet groot</a:t>
            </a:r>
            <a:r>
              <a:rPr lang="nl-NL" sz="2800" b="0" i="0" u="none" strike="noStrike" cap="none" dirty="0">
                <a:solidFill>
                  <a:schemeClr val="dk1"/>
                </a:solidFill>
                <a:latin typeface="Calibri"/>
                <a:ea typeface="Calibri"/>
                <a:cs typeface="Calibri"/>
                <a:sym typeface="Calibri"/>
              </a:rPr>
              <a:t> in de komende  jaren, </a:t>
            </a:r>
          </a:p>
          <a:p>
            <a:pPr marL="0" marR="0" lvl="0" indent="0" algn="l" rtl="0">
              <a:spcBef>
                <a:spcPts val="0"/>
              </a:spcBef>
              <a:spcAft>
                <a:spcPts val="0"/>
              </a:spcAft>
              <a:buNone/>
            </a:pPr>
            <a:r>
              <a:rPr lang="nl-NL" sz="2800" b="0" i="0" u="none" strike="noStrike" cap="none" dirty="0">
                <a:solidFill>
                  <a:schemeClr val="dk1"/>
                </a:solidFill>
                <a:latin typeface="Calibri"/>
                <a:ea typeface="Calibri"/>
                <a:cs typeface="Calibri"/>
                <a:sym typeface="Calibri"/>
              </a:rPr>
              <a:t>    m</a:t>
            </a:r>
            <a:r>
              <a:rPr lang="nl-NL" sz="2800" dirty="0">
                <a:solidFill>
                  <a:schemeClr val="dk1"/>
                </a:solidFill>
                <a:latin typeface="Calibri"/>
                <a:ea typeface="Calibri"/>
                <a:cs typeface="Calibri"/>
                <a:sym typeface="Calibri"/>
              </a:rPr>
              <a:t>aar er gloort nu hoop!</a:t>
            </a:r>
            <a:endParaRPr dirty="0"/>
          </a:p>
          <a:p>
            <a:pPr marL="0" marR="0" lvl="0" indent="0" algn="l" rtl="0">
              <a:spcBef>
                <a:spcPts val="0"/>
              </a:spcBef>
              <a:spcAft>
                <a:spcPts val="0"/>
              </a:spcAft>
              <a:buNone/>
            </a:pPr>
            <a:endParaRPr sz="2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nl-NL" sz="2400" b="0" i="0" u="none" strike="noStrike" cap="none" dirty="0">
                <a:solidFill>
                  <a:schemeClr val="dk1"/>
                </a:solidFill>
                <a:latin typeface="Calibri"/>
                <a:ea typeface="Calibri"/>
                <a:cs typeface="Calibri"/>
                <a:sym typeface="Calibri"/>
              </a:rPr>
              <a:t>Meer gedetailleerde informatie over Toeslagen Solidair Pensioen en</a:t>
            </a:r>
            <a:endParaRPr sz="2400" dirty="0"/>
          </a:p>
          <a:p>
            <a:pPr marL="0" marR="0" lvl="0" indent="0" algn="l" rtl="0">
              <a:spcBef>
                <a:spcPts val="0"/>
              </a:spcBef>
              <a:spcAft>
                <a:spcPts val="0"/>
              </a:spcAft>
              <a:buNone/>
            </a:pPr>
            <a:r>
              <a:rPr lang="nl-NL" sz="2400" b="0" i="0" u="none" strike="noStrike" cap="none" dirty="0">
                <a:solidFill>
                  <a:schemeClr val="dk1"/>
                </a:solidFill>
                <a:latin typeface="Calibri"/>
                <a:ea typeface="Calibri"/>
                <a:cs typeface="Calibri"/>
                <a:sym typeface="Calibri"/>
              </a:rPr>
              <a:t>de Adviescommissie Solidair Toeslagendepot kunt u vinden op de website van Interpolis:   </a:t>
            </a:r>
            <a:r>
              <a:rPr lang="nl-NL" sz="2400" b="0" i="0" u="sng" strike="noStrike" cap="none" dirty="0">
                <a:solidFill>
                  <a:srgbClr val="FF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www.interpolis.nl</a:t>
            </a:r>
            <a:endParaRPr sz="2400" b="0" i="0" u="none" strike="noStrike" cap="none" dirty="0">
              <a:solidFill>
                <a:srgbClr val="FF0000"/>
              </a:solidFill>
              <a:latin typeface="Calibri"/>
              <a:ea typeface="Calibri"/>
              <a:cs typeface="Calibri"/>
              <a:sym typeface="Calibri"/>
            </a:endParaRPr>
          </a:p>
          <a:p>
            <a:pPr marL="0" marR="0" lvl="0" indent="0" algn="l" rtl="0">
              <a:spcBef>
                <a:spcPts val="0"/>
              </a:spcBef>
              <a:spcAft>
                <a:spcPts val="0"/>
              </a:spcAft>
              <a:buNone/>
            </a:pPr>
            <a:r>
              <a:rPr lang="nl-NL" sz="2400" b="0" i="0" u="none" strike="noStrike" cap="none" dirty="0">
                <a:solidFill>
                  <a:schemeClr val="dk1"/>
                </a:solidFill>
                <a:latin typeface="Calibri"/>
                <a:ea typeface="Calibri"/>
                <a:cs typeface="Calibri"/>
                <a:sym typeface="Calibri"/>
              </a:rPr>
              <a:t>		-  &gt;</a:t>
            </a:r>
            <a:r>
              <a:rPr lang="nl-NL" sz="2400" b="0" i="0" u="none" strike="noStrike" cap="none" dirty="0">
                <a:solidFill>
                  <a:srgbClr val="FF0000"/>
                </a:solidFill>
                <a:latin typeface="Calibri"/>
                <a:ea typeface="Calibri"/>
                <a:cs typeface="Calibri"/>
                <a:sym typeface="Calibri"/>
              </a:rPr>
              <a:t>media&gt;files&gt;toeslagen-solidair-pensioen</a:t>
            </a:r>
            <a:endParaRPr sz="2400" dirty="0">
              <a:solidFill>
                <a:srgbClr val="FF0000"/>
              </a:solidFill>
            </a:endParaRPr>
          </a:p>
          <a:p>
            <a:pPr marL="0" marR="0" lvl="0" indent="0" algn="l" rtl="0">
              <a:spcBef>
                <a:spcPts val="0"/>
              </a:spcBef>
              <a:spcAft>
                <a:spcPts val="0"/>
              </a:spcAft>
              <a:buNone/>
            </a:pPr>
            <a:r>
              <a:rPr lang="nl-NL" sz="2400" b="0" i="0" u="none" strike="noStrike" cap="none" dirty="0">
                <a:solidFill>
                  <a:schemeClr val="dk1"/>
                </a:solidFill>
                <a:latin typeface="Calibri"/>
                <a:ea typeface="Calibri"/>
                <a:cs typeface="Calibri"/>
                <a:sym typeface="Calibri"/>
              </a:rPr>
              <a:t>		-  &gt;</a:t>
            </a:r>
            <a:r>
              <a:rPr lang="nl-NL" sz="2400" b="0" i="0" u="none" strike="noStrike" cap="none" dirty="0">
                <a:solidFill>
                  <a:srgbClr val="FF0000"/>
                </a:solidFill>
                <a:latin typeface="Calibri"/>
                <a:ea typeface="Calibri"/>
                <a:cs typeface="Calibri"/>
                <a:sym typeface="Calibri"/>
              </a:rPr>
              <a:t>media&gt;files&gt;adviescommissie-solidair-pensioen</a:t>
            </a:r>
            <a:endParaRPr sz="2400" dirty="0">
              <a:solidFill>
                <a:srgbClr val="FF0000"/>
              </a:solidFill>
            </a:endParaRPr>
          </a:p>
          <a:p>
            <a:pPr marL="0" marR="0" lvl="0" indent="0" algn="l" rtl="0">
              <a:spcBef>
                <a:spcPts val="0"/>
              </a:spcBef>
              <a:spcAft>
                <a:spcPts val="0"/>
              </a:spcAft>
              <a:buNone/>
            </a:pPr>
            <a:endParaRPr sz="2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nl-NL" sz="2400" b="0" i="0" u="none" strike="noStrike" cap="none" dirty="0">
                <a:solidFill>
                  <a:schemeClr val="dk1"/>
                </a:solidFill>
                <a:latin typeface="Calibri"/>
                <a:ea typeface="Calibri"/>
                <a:cs typeface="Calibri"/>
                <a:sym typeface="Calibri"/>
              </a:rPr>
              <a:t>Per  1 maart 2024 staat het definitieve verhoudingsgetal 2023 op de website van Interpolis.</a:t>
            </a:r>
            <a:endParaRPr sz="2400" dirty="0"/>
          </a:p>
          <a:p>
            <a:pPr marL="0" marR="0" lvl="0" indent="0" algn="l" rtl="0">
              <a:spcBef>
                <a:spcPts val="0"/>
              </a:spcBef>
              <a:spcAft>
                <a:spcPts val="0"/>
              </a:spcAft>
              <a:buNone/>
            </a:pPr>
            <a:endParaRPr sz="2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nl-NL" sz="2800" b="0" i="0" u="none" strike="noStrike" cap="none" dirty="0">
                <a:solidFill>
                  <a:schemeClr val="dk1"/>
                </a:solidFill>
                <a:latin typeface="Calibri"/>
                <a:ea typeface="Calibri"/>
                <a:cs typeface="Calibri"/>
                <a:sym typeface="Calibri"/>
              </a:rPr>
              <a:t>				</a:t>
            </a:r>
            <a:r>
              <a:rPr lang="nl-NL" sz="1400" b="0" i="0" u="none" strike="noStrike" cap="none" dirty="0">
                <a:solidFill>
                  <a:schemeClr val="dk1"/>
                </a:solidFill>
                <a:latin typeface="Calibri"/>
                <a:ea typeface="Calibri"/>
                <a:cs typeface="Calibri"/>
                <a:sym typeface="Calibri"/>
              </a:rPr>
              <a:t> 	</a:t>
            </a:r>
            <a:endParaRPr sz="28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7"/>
          <p:cNvSpPr txBox="1">
            <a:spLocks noGrp="1"/>
          </p:cNvSpPr>
          <p:nvPr>
            <p:ph type="title"/>
          </p:nvPr>
        </p:nvSpPr>
        <p:spPr>
          <a:xfrm>
            <a:off x="532563" y="673240"/>
            <a:ext cx="11334540" cy="596872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None/>
            </a:pPr>
            <a:r>
              <a:rPr lang="nl-NL" sz="3200" dirty="0">
                <a:solidFill>
                  <a:srgbClr val="FF0000"/>
                </a:solidFill>
              </a:rPr>
              <a:t>Ontwikkelingen Nederlandse pensioenstelsel</a:t>
            </a:r>
            <a:br>
              <a:rPr lang="nl-NL" sz="3200" dirty="0"/>
            </a:br>
            <a:br>
              <a:rPr lang="nl-NL" sz="3200" dirty="0"/>
            </a:br>
            <a:r>
              <a:rPr lang="nl-NL" sz="2700" dirty="0">
                <a:solidFill>
                  <a:srgbClr val="FF0000"/>
                </a:solidFill>
              </a:rPr>
              <a:t>Wet Toekomst Pensioen (WTP)</a:t>
            </a:r>
            <a:br>
              <a:rPr lang="nl-NL" sz="2700" dirty="0"/>
            </a:br>
            <a:r>
              <a:rPr lang="nl-NL" sz="2700" dirty="0"/>
              <a:t>	Tweede kamer heeft ingestemd</a:t>
            </a:r>
            <a:br>
              <a:rPr lang="nl-NL" sz="2700" dirty="0"/>
            </a:br>
            <a:r>
              <a:rPr lang="nl-NL" sz="2700" dirty="0"/>
              <a:t>	Eerste kamer heeft ook ingestemd in 2023</a:t>
            </a:r>
            <a:br>
              <a:rPr lang="nl-NL" sz="2700" dirty="0"/>
            </a:br>
            <a:r>
              <a:rPr lang="nl-NL" sz="2700" dirty="0"/>
              <a:t>	Er moet nog een ‘</a:t>
            </a:r>
            <a:r>
              <a:rPr lang="nl-NL" sz="2700" dirty="0" err="1"/>
              <a:t>veegwet</a:t>
            </a:r>
            <a:r>
              <a:rPr lang="nl-NL" sz="2700" dirty="0"/>
              <a:t>’ komen om ongewenste gevolgen van het invaren te 	voorkomen. </a:t>
            </a:r>
            <a:br>
              <a:rPr lang="nl-NL" sz="2700" dirty="0"/>
            </a:br>
            <a:r>
              <a:rPr lang="nl-NL" sz="2700" dirty="0"/>
              <a:t>	Huidige Kamermeerderheid is voor aanpassingen van de WTP</a:t>
            </a:r>
            <a:br>
              <a:rPr lang="nl-NL" sz="2700" dirty="0"/>
            </a:br>
            <a:br>
              <a:rPr lang="nl-NL" sz="2700" dirty="0"/>
            </a:br>
            <a:r>
              <a:rPr lang="nl-NL" sz="2700" dirty="0"/>
              <a:t>*Overgang naar persoonlijke pensioenpotten</a:t>
            </a:r>
            <a:br>
              <a:rPr lang="nl-NL" sz="2700" dirty="0"/>
            </a:br>
            <a:r>
              <a:rPr lang="nl-NL" sz="2700" dirty="0"/>
              <a:t>*Jongeren bouwen meer pensioen op, ouderen minder (vlakke premie)</a:t>
            </a:r>
            <a:br>
              <a:rPr lang="nl-NL" sz="2700" dirty="0"/>
            </a:br>
            <a:r>
              <a:rPr lang="nl-NL" sz="2700" dirty="0"/>
              <a:t>*Pensioenresultaat bijna volledig afhankelijk van beleggingsresultaat</a:t>
            </a:r>
            <a:br>
              <a:rPr lang="nl-NL" sz="2700" dirty="0"/>
            </a:br>
            <a:r>
              <a:rPr lang="nl-NL" sz="2700" dirty="0"/>
              <a:t>*Vanaf 2025: pensioenfondsen kunnen “invaren” in nieuwe regeling, maar er</a:t>
            </a:r>
            <a:br>
              <a:rPr lang="nl-NL" sz="2700" dirty="0"/>
            </a:br>
            <a:r>
              <a:rPr lang="nl-NL" sz="2700" dirty="0"/>
              <a:t>  blijft een mogelijkheid om in het oude stelsel te blijven</a:t>
            </a:r>
            <a:br>
              <a:rPr lang="nl-NL" sz="2700" dirty="0"/>
            </a:br>
            <a:r>
              <a:rPr lang="nl-NL" sz="2700" dirty="0"/>
              <a:t>*€ 1500 miljard ‘eerlijk’ verdelen over 10 miljoen pensioenpotten</a:t>
            </a:r>
            <a:br>
              <a:rPr lang="nl-NL" sz="2700" dirty="0"/>
            </a:br>
            <a:r>
              <a:rPr lang="nl-NL" sz="2700" dirty="0"/>
              <a:t>*Vanaf 2028 uitsluitend opbouw mogelijk in nieuwe regeling</a:t>
            </a:r>
            <a:br>
              <a:rPr lang="nl-NL" sz="2000" dirty="0"/>
            </a:br>
            <a:br>
              <a:rPr lang="nl-NL" sz="2000" dirty="0"/>
            </a:br>
            <a:r>
              <a:rPr lang="nl-NL" sz="2800" dirty="0">
                <a:solidFill>
                  <a:srgbClr val="FF0000"/>
                </a:solidFill>
              </a:rPr>
              <a:t>Bestaande </a:t>
            </a:r>
            <a:r>
              <a:rPr lang="nl-NL" sz="2800" b="1" dirty="0">
                <a:solidFill>
                  <a:srgbClr val="FF0000"/>
                </a:solidFill>
              </a:rPr>
              <a:t>verzekerde</a:t>
            </a:r>
            <a:r>
              <a:rPr lang="nl-NL" sz="2800" dirty="0">
                <a:solidFill>
                  <a:srgbClr val="FF0000"/>
                </a:solidFill>
              </a:rPr>
              <a:t> pensioenen (Interpolis Solidair Pensioen) blijven ongewijzigd en worden niet ingevaren!</a:t>
            </a:r>
            <a:br>
              <a:rPr lang="nl-NL" sz="2000" dirty="0"/>
            </a:br>
            <a:endParaRPr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
          <a:extLst>
            <a:ext uri="{FF2B5EF4-FFF2-40B4-BE49-F238E27FC236}">
              <a16:creationId xmlns:a16="http://schemas.microsoft.com/office/drawing/2014/main" id="{5A89D865-4CC3-F427-1B23-9DA805880A70}"/>
            </a:ext>
          </a:extLst>
        </p:cNvPr>
        <p:cNvGrpSpPr/>
        <p:nvPr/>
      </p:nvGrpSpPr>
      <p:grpSpPr>
        <a:xfrm>
          <a:off x="0" y="0"/>
          <a:ext cx="0" cy="0"/>
          <a:chOff x="0" y="0"/>
          <a:chExt cx="0" cy="0"/>
        </a:xfrm>
      </p:grpSpPr>
      <p:pic>
        <p:nvPicPr>
          <p:cNvPr id="287" name="Google Shape;287;p29">
            <a:extLst>
              <a:ext uri="{FF2B5EF4-FFF2-40B4-BE49-F238E27FC236}">
                <a16:creationId xmlns:a16="http://schemas.microsoft.com/office/drawing/2014/main" id="{F29E2836-E9D0-732A-0408-435E663891AE}"/>
              </a:ext>
            </a:extLst>
          </p:cNvPr>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288" name="Google Shape;288;p29">
            <a:extLst>
              <a:ext uri="{FF2B5EF4-FFF2-40B4-BE49-F238E27FC236}">
                <a16:creationId xmlns:a16="http://schemas.microsoft.com/office/drawing/2014/main" id="{3AA2BB4F-11AA-5F59-859C-AD28E3A6BA36}"/>
              </a:ext>
            </a:extLst>
          </p:cNvPr>
          <p:cNvSpPr txBox="1">
            <a:spLocks noGrp="1"/>
          </p:cNvSpPr>
          <p:nvPr>
            <p:ph type="body" idx="1"/>
          </p:nvPr>
        </p:nvSpPr>
        <p:spPr>
          <a:xfrm>
            <a:off x="1276141" y="2133600"/>
            <a:ext cx="8872747" cy="4525963"/>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dirty="0"/>
          </a:p>
          <a:p>
            <a:pPr marL="685800" lvl="1" indent="-76200" algn="l" rtl="0">
              <a:lnSpc>
                <a:spcPct val="90000"/>
              </a:lnSpc>
              <a:spcBef>
                <a:spcPts val="500"/>
              </a:spcBef>
              <a:spcAft>
                <a:spcPts val="0"/>
              </a:spcAft>
              <a:buClr>
                <a:schemeClr val="dk1"/>
              </a:buClr>
              <a:buSzPts val="2400"/>
              <a:buNone/>
            </a:pPr>
            <a:endParaRPr dirty="0"/>
          </a:p>
          <a:p>
            <a:pPr marL="228600" lvl="0" indent="-50800" algn="l" rtl="0">
              <a:lnSpc>
                <a:spcPct val="90000"/>
              </a:lnSpc>
              <a:spcBef>
                <a:spcPts val="1000"/>
              </a:spcBef>
              <a:spcAft>
                <a:spcPts val="0"/>
              </a:spcAft>
              <a:buClr>
                <a:schemeClr val="dk1"/>
              </a:buClr>
              <a:buSzPts val="2800"/>
              <a:buNone/>
            </a:pPr>
            <a:endParaRPr dirty="0"/>
          </a:p>
        </p:txBody>
      </p:sp>
      <p:graphicFrame>
        <p:nvGraphicFramePr>
          <p:cNvPr id="2" name="Tabel 1">
            <a:extLst>
              <a:ext uri="{FF2B5EF4-FFF2-40B4-BE49-F238E27FC236}">
                <a16:creationId xmlns:a16="http://schemas.microsoft.com/office/drawing/2014/main" id="{A1978FA1-245C-FCB5-1EE9-5D8DCCDF8662}"/>
              </a:ext>
            </a:extLst>
          </p:cNvPr>
          <p:cNvGraphicFramePr>
            <a:graphicFrameLocks noGrp="1"/>
          </p:cNvGraphicFramePr>
          <p:nvPr>
            <p:extLst>
              <p:ext uri="{D42A27DB-BD31-4B8C-83A1-F6EECF244321}">
                <p14:modId xmlns:p14="http://schemas.microsoft.com/office/powerpoint/2010/main" val="3203326925"/>
              </p:ext>
            </p:extLst>
          </p:nvPr>
        </p:nvGraphicFramePr>
        <p:xfrm>
          <a:off x="838200" y="3894614"/>
          <a:ext cx="10515600" cy="579120"/>
        </p:xfrm>
        <a:graphic>
          <a:graphicData uri="http://schemas.openxmlformats.org/drawingml/2006/table">
            <a:tbl>
              <a:tblPr/>
              <a:tblGrid>
                <a:gridCol w="10515600">
                  <a:extLst>
                    <a:ext uri="{9D8B030D-6E8A-4147-A177-3AD203B41FA5}">
                      <a16:colId xmlns:a16="http://schemas.microsoft.com/office/drawing/2014/main" val="484076320"/>
                    </a:ext>
                  </a:extLst>
                </a:gridCol>
              </a:tblGrid>
              <a:tr h="0">
                <a:tc>
                  <a:txBody>
                    <a:bodyPr/>
                    <a:lstStyle/>
                    <a:p>
                      <a:r>
                        <a:rPr lang="nl-NL" sz="2400" b="1" dirty="0">
                          <a:solidFill>
                            <a:srgbClr val="ED7101"/>
                          </a:solidFill>
                          <a:effectLst/>
                          <a:latin typeface="Arial" panose="020B0604020202020204" pitchFamily="34" charset="0"/>
                        </a:rPr>
                        <a:t>Financieel</a:t>
                      </a:r>
                    </a:p>
                    <a:p>
                      <a:endParaRPr lang="nl-NL" b="1" dirty="0">
                        <a:solidFill>
                          <a:srgbClr val="ED7101"/>
                        </a:solidFill>
                        <a:effectLst/>
                        <a:latin typeface="Arial" panose="020B0604020202020204" pitchFamily="34"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84458153"/>
                  </a:ext>
                </a:extLst>
              </a:tr>
            </a:tbl>
          </a:graphicData>
        </a:graphic>
      </p:graphicFrame>
      <p:sp>
        <p:nvSpPr>
          <p:cNvPr id="3" name="Rectangle 1">
            <a:extLst>
              <a:ext uri="{FF2B5EF4-FFF2-40B4-BE49-F238E27FC236}">
                <a16:creationId xmlns:a16="http://schemas.microsoft.com/office/drawing/2014/main" id="{DC92F27B-1E11-9622-A254-FB25490ECD3D}"/>
              </a:ext>
            </a:extLst>
          </p:cNvPr>
          <p:cNvSpPr>
            <a:spLocks noChangeArrowheads="1"/>
          </p:cNvSpPr>
          <p:nvPr/>
        </p:nvSpPr>
        <p:spPr bwMode="auto">
          <a:xfrm>
            <a:off x="2493818" y="2651209"/>
            <a:ext cx="8639756" cy="29430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9675" rIns="0" bIns="131721"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600" b="1" i="0" u="none" strike="noStrike" cap="none" normalizeH="0" baseline="0" dirty="0">
                <a:ln>
                  <a:noFill/>
                </a:ln>
                <a:solidFill>
                  <a:srgbClr val="0057A3"/>
                </a:solidFill>
                <a:effectLst/>
                <a:latin typeface="Arial" panose="020B0604020202020204" pitchFamily="34" charset="0"/>
                <a:cs typeface="Arial" panose="020B0604020202020204" pitchFamily="34" charset="0"/>
              </a:rPr>
              <a:t>Wijziging belasting en premies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Bijna elk jaar past de overheid de belastingtarieven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en premies </a:t>
            </a:r>
            <a:r>
              <a:rPr kumimoji="0" lang="nl-NL" altLang="nl-NL" sz="24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aan,hierdoor</a:t>
            </a:r>
            <a:r>
              <a:rPr kumimoji="0" lang="nl-NL" altLang="nl-NL"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ontvangt u in 2024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waarschijnlijk meer pensioen.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Dit ziet u terug op uw betaalspecificatie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als ‘Loonheffing’ en ‘Bijdrage </a:t>
            </a:r>
            <a:r>
              <a:rPr kumimoji="0" lang="nl-NL" altLang="nl-NL" sz="24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Zvw</a:t>
            </a:r>
            <a:r>
              <a:rPr kumimoji="0" lang="nl-NL" altLang="nl-NL"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nl-NL" altLang="nl-NL"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1770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6">
          <a:extLst>
            <a:ext uri="{FF2B5EF4-FFF2-40B4-BE49-F238E27FC236}">
              <a16:creationId xmlns:a16="http://schemas.microsoft.com/office/drawing/2014/main" id="{62D5E227-FB19-FD5C-043E-0EFBA732C8B9}"/>
            </a:ext>
          </a:extLst>
        </p:cNvPr>
        <p:cNvGrpSpPr/>
        <p:nvPr/>
      </p:nvGrpSpPr>
      <p:grpSpPr>
        <a:xfrm>
          <a:off x="0" y="0"/>
          <a:ext cx="0" cy="0"/>
          <a:chOff x="0" y="0"/>
          <a:chExt cx="0" cy="0"/>
        </a:xfrm>
      </p:grpSpPr>
      <p:pic>
        <p:nvPicPr>
          <p:cNvPr id="287" name="Google Shape;287;p29">
            <a:extLst>
              <a:ext uri="{FF2B5EF4-FFF2-40B4-BE49-F238E27FC236}">
                <a16:creationId xmlns:a16="http://schemas.microsoft.com/office/drawing/2014/main" id="{C8F1581D-17F3-9286-7394-2DE0D72DC8F5}"/>
              </a:ext>
            </a:extLst>
          </p:cNvPr>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288" name="Google Shape;288;p29">
            <a:extLst>
              <a:ext uri="{FF2B5EF4-FFF2-40B4-BE49-F238E27FC236}">
                <a16:creationId xmlns:a16="http://schemas.microsoft.com/office/drawing/2014/main" id="{63C38EFE-903E-ED16-6CFA-159DEFCA0268}"/>
              </a:ext>
            </a:extLst>
          </p:cNvPr>
          <p:cNvSpPr txBox="1">
            <a:spLocks noGrp="1"/>
          </p:cNvSpPr>
          <p:nvPr>
            <p:ph type="body" idx="1"/>
          </p:nvPr>
        </p:nvSpPr>
        <p:spPr>
          <a:xfrm>
            <a:off x="-381837" y="1741488"/>
            <a:ext cx="11987683" cy="4918076"/>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dirty="0"/>
          </a:p>
          <a:p>
            <a:pPr marL="685800" lvl="1" indent="-76200" algn="l" rtl="0">
              <a:lnSpc>
                <a:spcPct val="90000"/>
              </a:lnSpc>
              <a:spcBef>
                <a:spcPts val="500"/>
              </a:spcBef>
              <a:spcAft>
                <a:spcPts val="0"/>
              </a:spcAft>
              <a:buClr>
                <a:schemeClr val="dk1"/>
              </a:buClr>
              <a:buSzPts val="2400"/>
              <a:buNone/>
            </a:pPr>
            <a:r>
              <a:rPr lang="nl-NL" sz="3600" b="0" i="0" dirty="0">
                <a:solidFill>
                  <a:srgbClr val="202124"/>
                </a:solidFill>
                <a:effectLst/>
                <a:latin typeface="Google Sans"/>
              </a:rPr>
              <a:t>Het tarief voor box 1 is een oplopend tarief met 2 schijven. </a:t>
            </a:r>
          </a:p>
          <a:p>
            <a:pPr marL="685800" lvl="1" indent="-76200" algn="l" rtl="0">
              <a:lnSpc>
                <a:spcPct val="90000"/>
              </a:lnSpc>
              <a:spcBef>
                <a:spcPts val="500"/>
              </a:spcBef>
              <a:spcAft>
                <a:spcPts val="0"/>
              </a:spcAft>
              <a:buClr>
                <a:schemeClr val="dk1"/>
              </a:buClr>
              <a:buSzPts val="2400"/>
              <a:buNone/>
            </a:pPr>
            <a:r>
              <a:rPr lang="nl-NL" sz="3600" b="0" i="0" dirty="0">
                <a:solidFill>
                  <a:srgbClr val="202124"/>
                </a:solidFill>
                <a:effectLst/>
                <a:latin typeface="Google Sans"/>
              </a:rPr>
              <a:t>Wanneer u de AOW-leeftijd bereikt, geldt een aangepast tarief. </a:t>
            </a:r>
          </a:p>
          <a:p>
            <a:pPr marL="685800" lvl="1" indent="-76200" algn="l" rtl="0">
              <a:lnSpc>
                <a:spcPct val="90000"/>
              </a:lnSpc>
              <a:spcBef>
                <a:spcPts val="500"/>
              </a:spcBef>
              <a:spcAft>
                <a:spcPts val="0"/>
              </a:spcAft>
              <a:buClr>
                <a:schemeClr val="dk1"/>
              </a:buClr>
              <a:buSzPts val="2400"/>
              <a:buNone/>
            </a:pPr>
            <a:r>
              <a:rPr lang="nl-NL" sz="3600" b="0" i="0" dirty="0">
                <a:solidFill>
                  <a:srgbClr val="040C28"/>
                </a:solidFill>
                <a:effectLst/>
                <a:latin typeface="Google Sans"/>
              </a:rPr>
              <a:t>In 2024 is het gecombineerd tarief in de 1e schijf 36,97% (was 36,93% in 2023).</a:t>
            </a:r>
            <a:r>
              <a:rPr lang="nl-NL" sz="3600" b="0" i="0" dirty="0">
                <a:solidFill>
                  <a:srgbClr val="202124"/>
                </a:solidFill>
                <a:effectLst/>
                <a:latin typeface="Google Sans"/>
              </a:rPr>
              <a:t> </a:t>
            </a:r>
          </a:p>
          <a:p>
            <a:pPr marL="685800" lvl="1" indent="-76200" algn="l" rtl="0">
              <a:lnSpc>
                <a:spcPct val="90000"/>
              </a:lnSpc>
              <a:spcBef>
                <a:spcPts val="500"/>
              </a:spcBef>
              <a:spcAft>
                <a:spcPts val="0"/>
              </a:spcAft>
              <a:buClr>
                <a:schemeClr val="dk1"/>
              </a:buClr>
              <a:buSzPts val="2400"/>
              <a:buNone/>
            </a:pPr>
            <a:r>
              <a:rPr lang="nl-NL" sz="3600" b="0" i="0" dirty="0">
                <a:solidFill>
                  <a:srgbClr val="040C28"/>
                </a:solidFill>
                <a:effectLst/>
                <a:latin typeface="Google Sans"/>
              </a:rPr>
              <a:t>Het tarief in de 2e schijf van de loon- en inkomstenbelasting is in 2024 49,50%, dat is hetzelfde als in 2023</a:t>
            </a:r>
            <a:r>
              <a:rPr lang="nl-NL" sz="3600" b="0" i="0" dirty="0">
                <a:solidFill>
                  <a:srgbClr val="202124"/>
                </a:solidFill>
                <a:effectLst/>
                <a:latin typeface="Google Sans"/>
              </a:rPr>
              <a:t>.</a:t>
            </a:r>
            <a:endParaRPr sz="3600" dirty="0"/>
          </a:p>
          <a:p>
            <a:pPr marL="228600" lvl="0" indent="-50800" algn="l" rtl="0">
              <a:lnSpc>
                <a:spcPct val="90000"/>
              </a:lnSpc>
              <a:spcBef>
                <a:spcPts val="1000"/>
              </a:spcBef>
              <a:spcAft>
                <a:spcPts val="0"/>
              </a:spcAft>
              <a:buClr>
                <a:schemeClr val="dk1"/>
              </a:buClr>
              <a:buSzPts val="2800"/>
              <a:buNone/>
            </a:pPr>
            <a:endParaRPr dirty="0"/>
          </a:p>
        </p:txBody>
      </p:sp>
    </p:spTree>
    <p:extLst>
      <p:ext uri="{BB962C8B-B14F-4D97-AF65-F5344CB8AC3E}">
        <p14:creationId xmlns:p14="http://schemas.microsoft.com/office/powerpoint/2010/main" val="3702216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28"/>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281" name="Google Shape;281;p28"/>
          <p:cNvSpPr txBox="1">
            <a:spLocks noGrp="1"/>
          </p:cNvSpPr>
          <p:nvPr>
            <p:ph type="body" idx="1"/>
          </p:nvPr>
        </p:nvSpPr>
        <p:spPr>
          <a:xfrm>
            <a:off x="914400" y="1868994"/>
            <a:ext cx="10008158" cy="47905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Font typeface="Arial"/>
              <a:buNone/>
            </a:pPr>
            <a:r>
              <a:rPr lang="nl-NL" b="1" u="sng" dirty="0"/>
              <a:t>Toekomst van onze vereniging </a:t>
            </a:r>
            <a:endParaRPr b="1" dirty="0"/>
          </a:p>
          <a:p>
            <a:pPr marL="228600" lvl="0" indent="-228600" algn="l" rtl="0">
              <a:lnSpc>
                <a:spcPct val="90000"/>
              </a:lnSpc>
              <a:spcBef>
                <a:spcPts val="1000"/>
              </a:spcBef>
              <a:spcAft>
                <a:spcPts val="0"/>
              </a:spcAft>
              <a:buClr>
                <a:schemeClr val="dk1"/>
              </a:buClr>
              <a:buSzPts val="2800"/>
              <a:buChar char="•"/>
            </a:pPr>
            <a:r>
              <a:rPr lang="nl-NL" b="1" dirty="0"/>
              <a:t>Ontwikkeling toeslagendepot blijven we volgen</a:t>
            </a:r>
            <a:endParaRPr dirty="0"/>
          </a:p>
          <a:p>
            <a:pPr marL="228600" lvl="0" indent="-228600" algn="l" rtl="0">
              <a:lnSpc>
                <a:spcPct val="90000"/>
              </a:lnSpc>
              <a:spcBef>
                <a:spcPts val="1000"/>
              </a:spcBef>
              <a:spcAft>
                <a:spcPts val="0"/>
              </a:spcAft>
              <a:buClr>
                <a:schemeClr val="dk1"/>
              </a:buClr>
              <a:buSzPts val="2800"/>
              <a:buChar char="•"/>
            </a:pPr>
            <a:r>
              <a:rPr lang="nl-NL" b="1" dirty="0" err="1"/>
              <a:t>Hoorrecht</a:t>
            </a:r>
            <a:r>
              <a:rPr lang="nl-NL" b="1" dirty="0"/>
              <a:t> </a:t>
            </a:r>
            <a:r>
              <a:rPr lang="nl-NL" b="1" dirty="0" err="1"/>
              <a:t>t.a.v</a:t>
            </a:r>
            <a:r>
              <a:rPr lang="nl-NL" b="1" dirty="0"/>
              <a:t> besluiten </a:t>
            </a:r>
            <a:r>
              <a:rPr lang="nl-NL" b="1" dirty="0" err="1"/>
              <a:t>Agrifirm</a:t>
            </a:r>
            <a:r>
              <a:rPr lang="nl-NL" b="1" dirty="0"/>
              <a:t> gepensioneerden vallende onder nieuwe pensioenovereenkomst</a:t>
            </a:r>
            <a:endParaRPr dirty="0"/>
          </a:p>
          <a:p>
            <a:pPr marL="228600" lvl="0" indent="-228600" algn="l" rtl="0">
              <a:lnSpc>
                <a:spcPct val="90000"/>
              </a:lnSpc>
              <a:spcBef>
                <a:spcPts val="1000"/>
              </a:spcBef>
              <a:spcAft>
                <a:spcPts val="0"/>
              </a:spcAft>
              <a:buClr>
                <a:schemeClr val="dk1"/>
              </a:buClr>
              <a:buSzPts val="2800"/>
              <a:buChar char="•"/>
            </a:pPr>
            <a:r>
              <a:rPr lang="nl-NL" b="1" dirty="0"/>
              <a:t>Jaarlijks gesprek met </a:t>
            </a:r>
            <a:r>
              <a:rPr lang="nl-NL" b="1" dirty="0" err="1"/>
              <a:t>Agrifirm</a:t>
            </a:r>
            <a:r>
              <a:rPr lang="nl-NL" b="1" dirty="0"/>
              <a:t> over “ontwikkeling pensioenen”</a:t>
            </a:r>
            <a:endParaRPr dirty="0"/>
          </a:p>
          <a:p>
            <a:pPr marL="228600" lvl="0" indent="-50800" algn="l" rtl="0">
              <a:lnSpc>
                <a:spcPct val="90000"/>
              </a:lnSpc>
              <a:spcBef>
                <a:spcPts val="1000"/>
              </a:spcBef>
              <a:spcAft>
                <a:spcPts val="0"/>
              </a:spcAft>
              <a:buClr>
                <a:schemeClr val="dk1"/>
              </a:buClr>
              <a:buSzPts val="2800"/>
              <a:buNone/>
            </a:pPr>
            <a:endParaRPr dirty="0"/>
          </a:p>
          <a:p>
            <a:pPr marL="685800" lvl="1" indent="-76200" algn="l" rtl="0">
              <a:lnSpc>
                <a:spcPct val="90000"/>
              </a:lnSpc>
              <a:spcBef>
                <a:spcPts val="500"/>
              </a:spcBef>
              <a:spcAft>
                <a:spcPts val="0"/>
              </a:spcAft>
              <a:buClr>
                <a:schemeClr val="dk1"/>
              </a:buClr>
              <a:buSzPts val="2400"/>
              <a:buNone/>
            </a:pP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3" name="Afbeelding 2">
            <a:extLst>
              <a:ext uri="{FF2B5EF4-FFF2-40B4-BE49-F238E27FC236}">
                <a16:creationId xmlns:a16="http://schemas.microsoft.com/office/drawing/2014/main" id="{FAB9E459-FE1E-DD54-7402-D8D83A0D424C}"/>
              </a:ext>
            </a:extLst>
          </p:cNvPr>
          <p:cNvPicPr>
            <a:picLocks noChangeAspect="1"/>
          </p:cNvPicPr>
          <p:nvPr/>
        </p:nvPicPr>
        <p:blipFill>
          <a:blip r:embed="rId4"/>
          <a:stretch>
            <a:fillRect/>
          </a:stretch>
        </p:blipFill>
        <p:spPr>
          <a:xfrm>
            <a:off x="3744686" y="4655813"/>
            <a:ext cx="4042787" cy="185325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29"/>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288" name="Google Shape;288;p29"/>
          <p:cNvSpPr txBox="1">
            <a:spLocks noGrp="1"/>
          </p:cNvSpPr>
          <p:nvPr>
            <p:ph type="body" idx="1"/>
          </p:nvPr>
        </p:nvSpPr>
        <p:spPr>
          <a:xfrm>
            <a:off x="1919288" y="2133600"/>
            <a:ext cx="8229600" cy="4525963"/>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nl-NL" b="1"/>
              <a:t>Jaarlijks overleg met de verzekeringsmaatschappijen die onze pensioenen beheren</a:t>
            </a:r>
            <a:endParaRPr/>
          </a:p>
          <a:p>
            <a:pPr marL="228600" lvl="0" indent="-228600" algn="l" rtl="0">
              <a:lnSpc>
                <a:spcPct val="90000"/>
              </a:lnSpc>
              <a:spcBef>
                <a:spcPts val="1000"/>
              </a:spcBef>
              <a:spcAft>
                <a:spcPts val="0"/>
              </a:spcAft>
              <a:buClr>
                <a:schemeClr val="dk1"/>
              </a:buClr>
              <a:buSzPts val="2800"/>
              <a:buChar char="•"/>
            </a:pPr>
            <a:r>
              <a:rPr lang="nl-NL" b="1"/>
              <a:t>Mogelijkheid bieden voor onderlinge contacten leden (jaarvergaderingen).</a:t>
            </a:r>
            <a:endParaRPr/>
          </a:p>
          <a:p>
            <a:pPr marL="685800" lvl="1" indent="-76200" algn="l" rtl="0">
              <a:lnSpc>
                <a:spcPct val="90000"/>
              </a:lnSpc>
              <a:spcBef>
                <a:spcPts val="500"/>
              </a:spcBef>
              <a:spcAft>
                <a:spcPts val="0"/>
              </a:spcAft>
              <a:buClr>
                <a:schemeClr val="dk1"/>
              </a:buClr>
              <a:buSzPts val="24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497EC3D2-069D-754F-AD9C-4089A7C4EC56}"/>
            </a:ext>
          </a:extLst>
        </p:cNvPr>
        <p:cNvGrpSpPr/>
        <p:nvPr/>
      </p:nvGrpSpPr>
      <p:grpSpPr>
        <a:xfrm>
          <a:off x="0" y="0"/>
          <a:ext cx="0" cy="0"/>
          <a:chOff x="0" y="0"/>
          <a:chExt cx="0" cy="0"/>
        </a:xfrm>
      </p:grpSpPr>
      <p:sp>
        <p:nvSpPr>
          <p:cNvPr id="89" name="Google Shape;89;p1">
            <a:extLst>
              <a:ext uri="{FF2B5EF4-FFF2-40B4-BE49-F238E27FC236}">
                <a16:creationId xmlns:a16="http://schemas.microsoft.com/office/drawing/2014/main" id="{2E334743-8DF0-1C53-CB6F-47BF513CBC20}"/>
              </a:ext>
            </a:extLst>
          </p:cNvPr>
          <p:cNvSpPr txBox="1">
            <a:spLocks noGrp="1"/>
          </p:cNvSpPr>
          <p:nvPr>
            <p:ph type="ctrTitle"/>
          </p:nvPr>
        </p:nvSpPr>
        <p:spPr>
          <a:xfrm>
            <a:off x="1346200" y="1810180"/>
            <a:ext cx="12321632" cy="4921040"/>
          </a:xfrm>
          <a:prstGeom prst="rect">
            <a:avLst/>
          </a:prstGeom>
          <a:noFill/>
          <a:ln>
            <a:noFill/>
          </a:ln>
        </p:spPr>
        <p:txBody>
          <a:bodyPr spcFirstLastPara="1" wrap="square" lIns="91425" tIns="45700" rIns="91425" bIns="45700" anchor="ctr" anchorCtr="0">
            <a:noAutofit/>
          </a:bodyPr>
          <a:lstStyle/>
          <a:p>
            <a:pPr marL="457200" indent="-457200" algn="l" rtl="0" fontAlgn="base">
              <a:spcBef>
                <a:spcPts val="1000"/>
              </a:spcBef>
              <a:spcAft>
                <a:spcPts val="0"/>
              </a:spcAft>
              <a:buFont typeface="Arial" panose="020B0604020202020204" pitchFamily="34" charset="0"/>
              <a:buChar char="•"/>
            </a:pPr>
            <a:r>
              <a:rPr lang="nl-NL" sz="5400" b="1" i="0" u="none" strike="noStrike" dirty="0">
                <a:solidFill>
                  <a:srgbClr val="000000"/>
                </a:solidFill>
                <a:effectLst/>
                <a:latin typeface="Calibri" panose="020F0502020204030204" pitchFamily="34" charset="0"/>
              </a:rPr>
              <a:t>Welkom iedereen</a:t>
            </a:r>
            <a:br>
              <a:rPr lang="nl-NL" sz="3200" b="1" i="0" u="none" strike="noStrike" dirty="0">
                <a:solidFill>
                  <a:srgbClr val="000000"/>
                </a:solidFill>
                <a:effectLst/>
                <a:latin typeface="Arial" panose="020B0604020202020204" pitchFamily="34" charset="0"/>
              </a:rPr>
            </a:br>
            <a:r>
              <a:rPr lang="nl-NL" sz="3200" b="1" i="0" u="none" strike="noStrike" dirty="0">
                <a:solidFill>
                  <a:srgbClr val="000000"/>
                </a:solidFill>
                <a:effectLst/>
                <a:latin typeface="Calibri" panose="020F0502020204030204" pitchFamily="34" charset="0"/>
              </a:rPr>
              <a:t>     leden  </a:t>
            </a:r>
            <a:br>
              <a:rPr lang="nl-NL" sz="3200" b="1" i="0" u="none" strike="noStrike" dirty="0">
                <a:solidFill>
                  <a:srgbClr val="000000"/>
                </a:solidFill>
                <a:effectLst/>
                <a:latin typeface="Calibri" panose="020F0502020204030204" pitchFamily="34" charset="0"/>
              </a:rPr>
            </a:br>
            <a:r>
              <a:rPr lang="nl-NL" sz="3200" b="1" i="0" u="none" strike="noStrike" dirty="0">
                <a:solidFill>
                  <a:srgbClr val="000000"/>
                </a:solidFill>
                <a:effectLst/>
                <a:latin typeface="Calibri" panose="020F0502020204030204" pitchFamily="34" charset="0"/>
              </a:rPr>
              <a:t>	nieuwe leden                </a:t>
            </a:r>
            <a:br>
              <a:rPr lang="nl-NL" sz="3200" b="1" i="0" u="none" strike="noStrike" dirty="0">
                <a:solidFill>
                  <a:srgbClr val="000000"/>
                </a:solidFill>
                <a:effectLst/>
                <a:latin typeface="Arial" panose="020B0604020202020204" pitchFamily="34" charset="0"/>
              </a:rPr>
            </a:br>
            <a:r>
              <a:rPr lang="nl-NL" sz="3200" b="1" i="0" u="none" strike="noStrike" dirty="0">
                <a:solidFill>
                  <a:srgbClr val="000000"/>
                </a:solidFill>
                <a:effectLst/>
                <a:latin typeface="Arial" panose="020B0604020202020204" pitchFamily="34" charset="0"/>
              </a:rPr>
              <a:t>	</a:t>
            </a:r>
            <a:r>
              <a:rPr lang="nl-NL" sz="3200" b="1" i="0" u="none" strike="noStrike" dirty="0">
                <a:solidFill>
                  <a:srgbClr val="000000"/>
                </a:solidFill>
                <a:effectLst/>
                <a:latin typeface="Calibri" panose="020F0502020204030204" pitchFamily="34" charset="0"/>
              </a:rPr>
              <a:t>gasten</a:t>
            </a:r>
            <a:br>
              <a:rPr lang="nl-NL" sz="3200" b="1" i="0" u="none" strike="noStrike" dirty="0">
                <a:solidFill>
                  <a:srgbClr val="000000"/>
                </a:solidFill>
                <a:effectLst/>
                <a:latin typeface="Arial" panose="020B0604020202020204" pitchFamily="34" charset="0"/>
              </a:rPr>
            </a:br>
            <a:br>
              <a:rPr lang="nl-NL" sz="3200" b="1" i="0" u="none" strike="noStrike" dirty="0">
                <a:solidFill>
                  <a:srgbClr val="000000"/>
                </a:solidFill>
                <a:effectLst/>
                <a:latin typeface="Arial" panose="020B0604020202020204" pitchFamily="34" charset="0"/>
              </a:rPr>
            </a:br>
            <a:r>
              <a:rPr lang="nl-NL" sz="4800" b="1" i="0" u="none" strike="noStrike" dirty="0">
                <a:solidFill>
                  <a:srgbClr val="000000"/>
                </a:solidFill>
                <a:effectLst/>
                <a:latin typeface="Calibri" panose="020F0502020204030204" pitchFamily="34" charset="0"/>
              </a:rPr>
              <a:t>Een moment stilte </a:t>
            </a:r>
            <a:br>
              <a:rPr lang="nl-NL" sz="3200" b="1" i="0" u="none" strike="noStrike" dirty="0">
                <a:solidFill>
                  <a:srgbClr val="000000"/>
                </a:solidFill>
                <a:effectLst/>
                <a:latin typeface="Calibri" panose="020F0502020204030204" pitchFamily="34" charset="0"/>
              </a:rPr>
            </a:br>
            <a:r>
              <a:rPr lang="nl-NL" sz="3200" b="1" i="0" u="none" strike="noStrike" dirty="0">
                <a:solidFill>
                  <a:srgbClr val="000000"/>
                </a:solidFill>
                <a:effectLst/>
                <a:latin typeface="Calibri" panose="020F0502020204030204" pitchFamily="34" charset="0"/>
              </a:rPr>
              <a:t>voor de leden die ons de afgelopen jaren ontvallen zijn</a:t>
            </a:r>
            <a:br>
              <a:rPr lang="nl-NL" sz="3200" b="1" i="0" u="none" strike="noStrike" dirty="0">
                <a:solidFill>
                  <a:srgbClr val="000000"/>
                </a:solidFill>
                <a:effectLst/>
                <a:latin typeface="Arial" panose="020B0604020202020204" pitchFamily="34" charset="0"/>
              </a:rPr>
            </a:br>
            <a:br>
              <a:rPr lang="nl-NL" sz="3200" b="1" i="0" u="none" strike="noStrike" dirty="0">
                <a:solidFill>
                  <a:srgbClr val="000000"/>
                </a:solidFill>
                <a:effectLst/>
                <a:latin typeface="Arial" panose="020B0604020202020204" pitchFamily="34" charset="0"/>
              </a:rPr>
            </a:br>
            <a:r>
              <a:rPr lang="nl-NL" sz="4400" b="1" i="0" u="none" strike="noStrike" dirty="0">
                <a:solidFill>
                  <a:srgbClr val="000000"/>
                </a:solidFill>
                <a:effectLst/>
                <a:latin typeface="Calibri" panose="020F0502020204030204" pitchFamily="34" charset="0"/>
              </a:rPr>
              <a:t>Opening</a:t>
            </a:r>
            <a:br>
              <a:rPr lang="nl-NL" sz="3200" b="1" i="0" u="none" strike="noStrike" dirty="0">
                <a:solidFill>
                  <a:srgbClr val="000000"/>
                </a:solidFill>
                <a:effectLst/>
                <a:latin typeface="Arial" panose="020B0604020202020204" pitchFamily="34" charset="0"/>
              </a:rPr>
            </a:br>
            <a:endParaRPr sz="3200" dirty="0"/>
          </a:p>
        </p:txBody>
      </p:sp>
      <p:sp>
        <p:nvSpPr>
          <p:cNvPr id="90" name="Google Shape;90;p1">
            <a:extLst>
              <a:ext uri="{FF2B5EF4-FFF2-40B4-BE49-F238E27FC236}">
                <a16:creationId xmlns:a16="http://schemas.microsoft.com/office/drawing/2014/main" id="{EF6A293C-B830-6546-4BBA-334C1AF9F4AD}"/>
              </a:ext>
            </a:extLst>
          </p:cNvPr>
          <p:cNvSpPr txBox="1">
            <a:spLocks noGrp="1"/>
          </p:cNvSpPr>
          <p:nvPr>
            <p:ph type="subTitle" idx="1"/>
          </p:nvPr>
        </p:nvSpPr>
        <p:spPr>
          <a:xfrm>
            <a:off x="1992313" y="6907213"/>
            <a:ext cx="7920037" cy="998061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endParaRPr sz="3200"/>
          </a:p>
          <a:p>
            <a:pPr marL="0" lvl="0" indent="0" algn="ctr" rtl="0">
              <a:lnSpc>
                <a:spcPct val="90000"/>
              </a:lnSpc>
              <a:spcBef>
                <a:spcPts val="1000"/>
              </a:spcBef>
              <a:spcAft>
                <a:spcPts val="0"/>
              </a:spcAft>
              <a:buClr>
                <a:schemeClr val="dk1"/>
              </a:buClr>
              <a:buSzPts val="3200"/>
              <a:buNone/>
            </a:pPr>
            <a:endParaRPr sz="3200"/>
          </a:p>
          <a:p>
            <a:pPr marL="0" lvl="0" indent="0" algn="ctr" rtl="0">
              <a:lnSpc>
                <a:spcPct val="90000"/>
              </a:lnSpc>
              <a:spcBef>
                <a:spcPts val="1000"/>
              </a:spcBef>
              <a:spcAft>
                <a:spcPts val="0"/>
              </a:spcAft>
              <a:buClr>
                <a:schemeClr val="dk1"/>
              </a:buClr>
              <a:buSzPts val="3200"/>
              <a:buNone/>
            </a:pPr>
            <a:endParaRPr sz="3200"/>
          </a:p>
        </p:txBody>
      </p:sp>
      <p:pic>
        <p:nvPicPr>
          <p:cNvPr id="91" name="Google Shape;91;p1">
            <a:extLst>
              <a:ext uri="{FF2B5EF4-FFF2-40B4-BE49-F238E27FC236}">
                <a16:creationId xmlns:a16="http://schemas.microsoft.com/office/drawing/2014/main" id="{7588ECA7-EEFC-1F12-AD57-0A81EFB9590A}"/>
              </a:ext>
            </a:extLst>
          </p:cNvPr>
          <p:cNvPicPr preferRelativeResize="0"/>
          <p:nvPr/>
        </p:nvPicPr>
        <p:blipFill rotWithShape="1">
          <a:blip r:embed="rId3">
            <a:alphaModFix/>
          </a:blip>
          <a:srcRect/>
          <a:stretch/>
        </p:blipFill>
        <p:spPr>
          <a:xfrm>
            <a:off x="2424113" y="0"/>
            <a:ext cx="6551612" cy="1454150"/>
          </a:xfrm>
          <a:prstGeom prst="rect">
            <a:avLst/>
          </a:prstGeom>
          <a:noFill/>
          <a:ln>
            <a:noFill/>
          </a:ln>
        </p:spPr>
      </p:pic>
      <p:sp>
        <p:nvSpPr>
          <p:cNvPr id="92" name="Google Shape;92;p1" descr="2Q==">
            <a:extLst>
              <a:ext uri="{FF2B5EF4-FFF2-40B4-BE49-F238E27FC236}">
                <a16:creationId xmlns:a16="http://schemas.microsoft.com/office/drawing/2014/main" id="{4CD06535-D7BB-2C4C-84CD-F67E11B992DC}"/>
              </a:ext>
            </a:extLst>
          </p:cNvPr>
          <p:cNvSpPr/>
          <p:nvPr/>
        </p:nvSpPr>
        <p:spPr>
          <a:xfrm>
            <a:off x="5200650" y="2828925"/>
            <a:ext cx="1790700" cy="1200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1" descr="2Q==">
            <a:extLst>
              <a:ext uri="{FF2B5EF4-FFF2-40B4-BE49-F238E27FC236}">
                <a16:creationId xmlns:a16="http://schemas.microsoft.com/office/drawing/2014/main" id="{C7BC439A-A1A7-CDA5-53E2-4DF702A835BF}"/>
              </a:ext>
            </a:extLst>
          </p:cNvPr>
          <p:cNvSpPr/>
          <p:nvPr/>
        </p:nvSpPr>
        <p:spPr>
          <a:xfrm>
            <a:off x="1616075" y="46038"/>
            <a:ext cx="1790700" cy="1200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1" descr="2Q==">
            <a:extLst>
              <a:ext uri="{FF2B5EF4-FFF2-40B4-BE49-F238E27FC236}">
                <a16:creationId xmlns:a16="http://schemas.microsoft.com/office/drawing/2014/main" id="{266B3BB9-2996-2E52-6472-C0108F5B65BD}"/>
              </a:ext>
            </a:extLst>
          </p:cNvPr>
          <p:cNvSpPr/>
          <p:nvPr/>
        </p:nvSpPr>
        <p:spPr>
          <a:xfrm>
            <a:off x="5232400" y="2852738"/>
            <a:ext cx="1790700" cy="1200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1" descr="Afbeeldingsresultaat voor plaatje hartelijk welkom">
            <a:extLst>
              <a:ext uri="{FF2B5EF4-FFF2-40B4-BE49-F238E27FC236}">
                <a16:creationId xmlns:a16="http://schemas.microsoft.com/office/drawing/2014/main" id="{47C45748-0D32-DC07-26E4-32C34C349FF8}"/>
              </a:ext>
            </a:extLst>
          </p:cNvPr>
          <p:cNvSpPr/>
          <p:nvPr/>
        </p:nvSpPr>
        <p:spPr>
          <a:xfrm>
            <a:off x="149225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 name="Tekstvak 4">
            <a:extLst>
              <a:ext uri="{FF2B5EF4-FFF2-40B4-BE49-F238E27FC236}">
                <a16:creationId xmlns:a16="http://schemas.microsoft.com/office/drawing/2014/main" id="{D6D8B6D0-6CAF-E9ED-D156-529D86F4DB37}"/>
              </a:ext>
            </a:extLst>
          </p:cNvPr>
          <p:cNvSpPr txBox="1"/>
          <p:nvPr/>
        </p:nvSpPr>
        <p:spPr>
          <a:xfrm>
            <a:off x="3047163" y="8221413"/>
            <a:ext cx="6094324" cy="307777"/>
          </a:xfrm>
          <a:prstGeom prst="rect">
            <a:avLst/>
          </a:prstGeom>
          <a:noFill/>
        </p:spPr>
        <p:txBody>
          <a:bodyPr wrap="square">
            <a:spAutoFit/>
          </a:bodyPr>
          <a:lstStyle/>
          <a:p>
            <a:r>
              <a:rPr lang="nl-NL" b="0" dirty="0">
                <a:effectLst/>
              </a:rPr>
              <a:t> </a:t>
            </a:r>
            <a:endParaRPr lang="nl-NL" dirty="0"/>
          </a:p>
        </p:txBody>
      </p:sp>
      <p:pic>
        <p:nvPicPr>
          <p:cNvPr id="1026" name="Picture 2">
            <a:extLst>
              <a:ext uri="{FF2B5EF4-FFF2-40B4-BE49-F238E27FC236}">
                <a16:creationId xmlns:a16="http://schemas.microsoft.com/office/drawing/2014/main" id="{89147970-FD88-5F28-78D4-259C05F2BE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3885" y="2064671"/>
            <a:ext cx="3173379" cy="2206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605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30"/>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295" name="Google Shape;295;p30"/>
          <p:cNvSpPr txBox="1">
            <a:spLocks noGrp="1"/>
          </p:cNvSpPr>
          <p:nvPr>
            <p:ph type="body" idx="1"/>
          </p:nvPr>
        </p:nvSpPr>
        <p:spPr>
          <a:xfrm>
            <a:off x="532563" y="1999622"/>
            <a:ext cx="10570865" cy="46599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Font typeface="Arial"/>
              <a:buNone/>
            </a:pPr>
            <a:r>
              <a:rPr lang="nl-NL" u="sng" dirty="0">
                <a:solidFill>
                  <a:schemeClr val="hlink"/>
                </a:solidFill>
                <a:hlinkClick r:id="rId4"/>
              </a:rPr>
              <a:t> </a:t>
            </a:r>
            <a:r>
              <a:rPr lang="nl-NL" sz="3200" u="sng" dirty="0">
                <a:solidFill>
                  <a:schemeClr val="hlink"/>
                </a:solidFill>
                <a:hlinkClick r:id="rId4"/>
              </a:rPr>
              <a:t>Communicatie </a:t>
            </a:r>
            <a:endParaRPr sz="3200" dirty="0"/>
          </a:p>
          <a:p>
            <a:pPr marL="228600" lvl="0" indent="-228600" algn="l" rtl="0">
              <a:lnSpc>
                <a:spcPct val="90000"/>
              </a:lnSpc>
              <a:spcBef>
                <a:spcPts val="1000"/>
              </a:spcBef>
              <a:spcAft>
                <a:spcPts val="0"/>
              </a:spcAft>
              <a:buClr>
                <a:schemeClr val="dk1"/>
              </a:buClr>
              <a:buSzPts val="2800"/>
              <a:buChar char="•"/>
            </a:pPr>
            <a:r>
              <a:rPr lang="nl-NL" sz="3200" u="sng" dirty="0">
                <a:solidFill>
                  <a:schemeClr val="hlink"/>
                </a:solidFill>
                <a:hlinkClick r:id="rId4"/>
              </a:rPr>
              <a:t>Website! Te vinden via   </a:t>
            </a:r>
            <a:r>
              <a:rPr lang="nl-NL" sz="3200" u="sng" dirty="0">
                <a:solidFill>
                  <a:srgbClr val="0563C1"/>
                </a:solidFill>
                <a:hlinkClick r:id="rId5">
                  <a:extLst>
                    <a:ext uri="{A12FA001-AC4F-418D-AE19-62706E023703}">
                      <ahyp:hlinkClr xmlns:ahyp="http://schemas.microsoft.com/office/drawing/2018/hyperlinkcolor" val="tx"/>
                    </a:ext>
                  </a:extLst>
                </a:hlinkClick>
              </a:rPr>
              <a:t>www.agrifirm-pensionada.nl</a:t>
            </a:r>
            <a:endParaRPr sz="3200" u="sng" dirty="0">
              <a:solidFill>
                <a:schemeClr val="hlink"/>
              </a:solidFill>
              <a:hlinkClick r:id="rId4"/>
            </a:endParaRPr>
          </a:p>
          <a:p>
            <a:pPr marL="228600" lvl="0" indent="-50800" algn="l" rtl="0">
              <a:lnSpc>
                <a:spcPct val="90000"/>
              </a:lnSpc>
              <a:spcBef>
                <a:spcPts val="1000"/>
              </a:spcBef>
              <a:spcAft>
                <a:spcPts val="0"/>
              </a:spcAft>
              <a:buClr>
                <a:schemeClr val="dk1"/>
              </a:buClr>
              <a:buSzPts val="2800"/>
              <a:buNone/>
            </a:pPr>
            <a:endParaRPr sz="800" u="sng" dirty="0">
              <a:solidFill>
                <a:schemeClr val="hlink"/>
              </a:solidFill>
              <a:hlinkClick r:id="rId4"/>
            </a:endParaRPr>
          </a:p>
          <a:p>
            <a:pPr marL="228600" lvl="0" indent="-228600" algn="l" rtl="0">
              <a:lnSpc>
                <a:spcPct val="90000"/>
              </a:lnSpc>
              <a:spcBef>
                <a:spcPts val="1000"/>
              </a:spcBef>
              <a:spcAft>
                <a:spcPts val="0"/>
              </a:spcAft>
              <a:buClr>
                <a:schemeClr val="dk1"/>
              </a:buClr>
              <a:buSzPts val="2800"/>
              <a:buChar char="•"/>
            </a:pPr>
            <a:r>
              <a:rPr lang="nl-NL" sz="3200" u="sng" dirty="0">
                <a:solidFill>
                  <a:schemeClr val="hlink"/>
                </a:solidFill>
                <a:hlinkClick r:id="rId4"/>
              </a:rPr>
              <a:t>www.agrifirm-pensionada.nl</a:t>
            </a:r>
            <a:r>
              <a:rPr lang="nl-NL" sz="3200" dirty="0"/>
              <a:t>   </a:t>
            </a:r>
            <a:endParaRPr sz="3200" dirty="0"/>
          </a:p>
          <a:p>
            <a:pPr marL="685800" lvl="1" indent="-228600" algn="l" rtl="0">
              <a:lnSpc>
                <a:spcPct val="90000"/>
              </a:lnSpc>
              <a:spcBef>
                <a:spcPts val="500"/>
              </a:spcBef>
              <a:spcAft>
                <a:spcPts val="0"/>
              </a:spcAft>
              <a:buClr>
                <a:schemeClr val="dk1"/>
              </a:buClr>
              <a:buSzPts val="2400"/>
              <a:buChar char="•"/>
            </a:pPr>
            <a:r>
              <a:rPr lang="nl-NL" sz="3200" b="1" dirty="0"/>
              <a:t>Stukken voor de vergadering via website</a:t>
            </a:r>
            <a:endParaRPr sz="3200" dirty="0"/>
          </a:p>
          <a:p>
            <a:pPr marL="685800" lvl="1" indent="-228600" algn="l" rtl="0">
              <a:lnSpc>
                <a:spcPct val="90000"/>
              </a:lnSpc>
              <a:spcBef>
                <a:spcPts val="500"/>
              </a:spcBef>
              <a:spcAft>
                <a:spcPts val="0"/>
              </a:spcAft>
              <a:buClr>
                <a:schemeClr val="dk1"/>
              </a:buClr>
              <a:buSzPts val="2400"/>
              <a:buChar char="•"/>
            </a:pPr>
            <a:r>
              <a:rPr lang="nl-NL" sz="3200" b="1" dirty="0"/>
              <a:t>Reacties op email via outlook</a:t>
            </a:r>
            <a:endParaRPr sz="3200" dirty="0"/>
          </a:p>
          <a:p>
            <a:pPr marL="1143000" lvl="2" indent="-50800" algn="l" rtl="0">
              <a:lnSpc>
                <a:spcPct val="90000"/>
              </a:lnSpc>
              <a:spcBef>
                <a:spcPts val="500"/>
              </a:spcBef>
              <a:spcAft>
                <a:spcPts val="0"/>
              </a:spcAft>
              <a:buClr>
                <a:schemeClr val="dk1"/>
              </a:buClr>
              <a:buSzPts val="2800"/>
              <a:buNone/>
            </a:pPr>
            <a:endParaRPr sz="2800" dirty="0"/>
          </a:p>
          <a:p>
            <a:pPr marL="1143000" lvl="2" indent="-50800" algn="l" rtl="0">
              <a:lnSpc>
                <a:spcPct val="90000"/>
              </a:lnSpc>
              <a:spcBef>
                <a:spcPts val="500"/>
              </a:spcBef>
              <a:spcAft>
                <a:spcPts val="0"/>
              </a:spcAft>
              <a:buClr>
                <a:schemeClr val="dk1"/>
              </a:buClr>
              <a:buSzPts val="2800"/>
              <a:buNone/>
            </a:pPr>
            <a:endParaRPr sz="2800" dirty="0"/>
          </a:p>
          <a:p>
            <a:pPr marL="0" lvl="0" indent="0" algn="l" rtl="0">
              <a:lnSpc>
                <a:spcPct val="90000"/>
              </a:lnSpc>
              <a:spcBef>
                <a:spcPts val="1000"/>
              </a:spcBef>
              <a:spcAft>
                <a:spcPts val="0"/>
              </a:spcAft>
              <a:buClr>
                <a:schemeClr val="dk1"/>
              </a:buClr>
              <a:buSzPts val="2800"/>
              <a:buFont typeface="Arial"/>
              <a:buNone/>
            </a:pPr>
            <a:endParaRPr dirty="0"/>
          </a:p>
        </p:txBody>
      </p:sp>
      <p:pic>
        <p:nvPicPr>
          <p:cNvPr id="3" name="Afbeelding 2">
            <a:extLst>
              <a:ext uri="{FF2B5EF4-FFF2-40B4-BE49-F238E27FC236}">
                <a16:creationId xmlns:a16="http://schemas.microsoft.com/office/drawing/2014/main" id="{8B5E19C2-6A05-6664-34B0-F3E4AC1B7456}"/>
              </a:ext>
            </a:extLst>
          </p:cNvPr>
          <p:cNvPicPr>
            <a:picLocks noChangeAspect="1"/>
          </p:cNvPicPr>
          <p:nvPr/>
        </p:nvPicPr>
        <p:blipFill>
          <a:blip r:embed="rId6"/>
          <a:stretch>
            <a:fillRect/>
          </a:stretch>
        </p:blipFill>
        <p:spPr>
          <a:xfrm>
            <a:off x="7280188" y="4421188"/>
            <a:ext cx="3419475" cy="223837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31"/>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302" name="Google Shape;302;p31"/>
          <p:cNvSpPr txBox="1">
            <a:spLocks noGrp="1"/>
          </p:cNvSpPr>
          <p:nvPr>
            <p:ph type="body" idx="1"/>
          </p:nvPr>
        </p:nvSpPr>
        <p:spPr>
          <a:xfrm>
            <a:off x="1286189" y="1929284"/>
            <a:ext cx="9897626" cy="4730279"/>
          </a:xfrm>
          <a:prstGeom prst="rect">
            <a:avLst/>
          </a:prstGeom>
          <a:noFill/>
          <a:ln>
            <a:noFill/>
          </a:ln>
        </p:spPr>
        <p:txBody>
          <a:bodyPr spcFirstLastPara="1" wrap="square" lIns="91425" tIns="45700" rIns="91425" bIns="45700" anchor="t" anchorCtr="0">
            <a:normAutofit fontScale="92500" lnSpcReduction="10000"/>
          </a:bodyPr>
          <a:lstStyle/>
          <a:p>
            <a:pPr marL="228600" lvl="0" indent="-50800" algn="l" rtl="0">
              <a:lnSpc>
                <a:spcPct val="90000"/>
              </a:lnSpc>
              <a:spcBef>
                <a:spcPts val="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nl-NL" sz="3200" b="1" dirty="0"/>
              <a:t>Vragen altijd via </a:t>
            </a:r>
            <a:endParaRPr sz="3200" dirty="0"/>
          </a:p>
          <a:p>
            <a:pPr marL="0" lvl="0" indent="0" algn="l" rtl="0">
              <a:lnSpc>
                <a:spcPct val="90000"/>
              </a:lnSpc>
              <a:spcBef>
                <a:spcPts val="1000"/>
              </a:spcBef>
              <a:spcAft>
                <a:spcPts val="0"/>
              </a:spcAft>
              <a:buClr>
                <a:schemeClr val="dk1"/>
              </a:buClr>
              <a:buSzPts val="2800"/>
              <a:buFont typeface="Arial"/>
              <a:buNone/>
            </a:pPr>
            <a:r>
              <a:rPr lang="nl-NL" sz="3200" b="1" dirty="0"/>
              <a:t>	</a:t>
            </a:r>
            <a:r>
              <a:rPr lang="nl-NL" sz="3200" b="1" u="sng" dirty="0">
                <a:solidFill>
                  <a:schemeClr val="hlink"/>
                </a:solidFill>
                <a:hlinkClick r:id="rId4"/>
              </a:rPr>
              <a:t>www.agrifirm-pensionada.nl</a:t>
            </a:r>
            <a:r>
              <a:rPr lang="nl-NL" sz="3200" b="1" dirty="0"/>
              <a:t> of </a:t>
            </a:r>
            <a:endParaRPr sz="3200" dirty="0"/>
          </a:p>
          <a:p>
            <a:pPr marL="457200" lvl="1" indent="0" algn="l" rtl="0">
              <a:lnSpc>
                <a:spcPct val="90000"/>
              </a:lnSpc>
              <a:spcBef>
                <a:spcPts val="500"/>
              </a:spcBef>
              <a:spcAft>
                <a:spcPts val="0"/>
              </a:spcAft>
              <a:buClr>
                <a:schemeClr val="dk1"/>
              </a:buClr>
              <a:buSzPts val="2400"/>
              <a:buFont typeface="Arial"/>
              <a:buNone/>
            </a:pPr>
            <a:r>
              <a:rPr lang="nl-NL" sz="3200" b="1" u="sng" dirty="0">
                <a:solidFill>
                  <a:schemeClr val="hlink"/>
                </a:solidFill>
                <a:hlinkClick r:id="rId5"/>
              </a:rPr>
              <a:t>        agrifirmpensioen@outlook.com</a:t>
            </a:r>
            <a:r>
              <a:rPr lang="nl-NL" sz="3200" b="1" dirty="0"/>
              <a:t> </a:t>
            </a:r>
            <a:endParaRPr sz="3200" dirty="0"/>
          </a:p>
          <a:p>
            <a:pPr marL="457200" lvl="1" indent="0" algn="l" rtl="0">
              <a:lnSpc>
                <a:spcPct val="90000"/>
              </a:lnSpc>
              <a:spcBef>
                <a:spcPts val="500"/>
              </a:spcBef>
              <a:spcAft>
                <a:spcPts val="0"/>
              </a:spcAft>
              <a:buClr>
                <a:schemeClr val="dk1"/>
              </a:buClr>
              <a:buSzPts val="2400"/>
              <a:buFont typeface="Arial"/>
              <a:buNone/>
            </a:pPr>
            <a:r>
              <a:rPr lang="nl-NL" sz="3200" b="1" dirty="0"/>
              <a:t>Link naar Solidair pensioen Interpolis</a:t>
            </a:r>
            <a:endParaRPr sz="3200" dirty="0"/>
          </a:p>
          <a:p>
            <a:pPr marL="457200" lvl="1" indent="0" algn="l" rtl="0">
              <a:lnSpc>
                <a:spcPct val="90000"/>
              </a:lnSpc>
              <a:spcBef>
                <a:spcPts val="500"/>
              </a:spcBef>
              <a:spcAft>
                <a:spcPts val="0"/>
              </a:spcAft>
              <a:buClr>
                <a:schemeClr val="dk1"/>
              </a:buClr>
              <a:buSzPts val="2400"/>
              <a:buFont typeface="Arial"/>
              <a:buNone/>
            </a:pPr>
            <a:r>
              <a:rPr lang="nl-NL" sz="3200" b="1" u="sng" dirty="0">
                <a:solidFill>
                  <a:schemeClr val="hlink"/>
                </a:solidFill>
                <a:hlinkClick r:id="rId6"/>
              </a:rPr>
              <a:t>https://www.interpolis.nl/particulier/verzekeringen/pensioen/solidair-pensioen/Paginas/werknemer.aspx</a:t>
            </a:r>
            <a:endParaRPr sz="3200" b="1" dirty="0"/>
          </a:p>
          <a:p>
            <a:pPr marL="457200" lvl="1" indent="0" algn="l" rtl="0">
              <a:lnSpc>
                <a:spcPct val="90000"/>
              </a:lnSpc>
              <a:spcBef>
                <a:spcPts val="500"/>
              </a:spcBef>
              <a:spcAft>
                <a:spcPts val="0"/>
              </a:spcAft>
              <a:buClr>
                <a:schemeClr val="dk1"/>
              </a:buClr>
              <a:buSzPts val="2000"/>
              <a:buFont typeface="Arial"/>
              <a:buNone/>
            </a:pPr>
            <a:r>
              <a:rPr lang="nl-NL" sz="3200" b="1" dirty="0"/>
              <a:t>Een rechtstreekse link staat ook op onze site.</a:t>
            </a:r>
            <a:endParaRPr sz="3200" dirty="0"/>
          </a:p>
          <a:p>
            <a:pPr marL="457200" lvl="1" indent="0" algn="l" rtl="0">
              <a:lnSpc>
                <a:spcPct val="90000"/>
              </a:lnSpc>
              <a:spcBef>
                <a:spcPts val="500"/>
              </a:spcBef>
              <a:spcAft>
                <a:spcPts val="0"/>
              </a:spcAft>
              <a:buClr>
                <a:schemeClr val="dk1"/>
              </a:buClr>
              <a:buSzPts val="2400"/>
              <a:buFont typeface="Arial"/>
              <a:buNone/>
            </a:pPr>
            <a:r>
              <a:rPr lang="nl-NL" sz="3200" b="1" dirty="0"/>
              <a:t>Link naar informatie Solidair Pensioen;</a:t>
            </a:r>
            <a:endParaRPr sz="3200" dirty="0"/>
          </a:p>
          <a:p>
            <a:pPr marL="457200" lvl="1" indent="0" algn="l" rtl="0">
              <a:lnSpc>
                <a:spcPct val="90000"/>
              </a:lnSpc>
              <a:spcBef>
                <a:spcPts val="500"/>
              </a:spcBef>
              <a:spcAft>
                <a:spcPts val="0"/>
              </a:spcAft>
              <a:buClr>
                <a:srgbClr val="1F497D"/>
              </a:buClr>
              <a:buSzPts val="2400"/>
              <a:buFont typeface="Arial"/>
              <a:buNone/>
            </a:pPr>
            <a:r>
              <a:rPr lang="nl-NL" sz="3200" b="1" u="sng" dirty="0">
                <a:solidFill>
                  <a:srgbClr val="1F497D"/>
                </a:solidFill>
                <a:hlinkClick r:id="rId7">
                  <a:extLst>
                    <a:ext uri="{A12FA001-AC4F-418D-AE19-62706E023703}">
                      <ahyp:hlinkClr xmlns:ahyp="http://schemas.microsoft.com/office/drawing/2018/hyperlinkcolor" val="tx"/>
                    </a:ext>
                  </a:extLst>
                </a:hlinkClick>
              </a:rPr>
              <a:t>https://www.interpolis.nl/dossiers/solidair-pensioen</a:t>
            </a:r>
            <a:endParaRPr sz="3200" b="1" dirty="0"/>
          </a:p>
          <a:p>
            <a:pPr marL="457200" lvl="1" indent="0" algn="l" rtl="0">
              <a:lnSpc>
                <a:spcPct val="90000"/>
              </a:lnSpc>
              <a:spcBef>
                <a:spcPts val="500"/>
              </a:spcBef>
              <a:spcAft>
                <a:spcPts val="0"/>
              </a:spcAft>
              <a:buClr>
                <a:schemeClr val="dk1"/>
              </a:buClr>
              <a:buSzPts val="2400"/>
              <a:buFont typeface="Arial"/>
              <a:buNone/>
            </a:pPr>
            <a:endParaRPr sz="3200"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32"/>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309" name="Google Shape;309;p32"/>
          <p:cNvSpPr txBox="1">
            <a:spLocks noGrp="1"/>
          </p:cNvSpPr>
          <p:nvPr>
            <p:ph type="body" idx="1"/>
          </p:nvPr>
        </p:nvSpPr>
        <p:spPr>
          <a:xfrm>
            <a:off x="1135464" y="1919236"/>
            <a:ext cx="9013424" cy="474032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400"/>
              <a:buFont typeface="Calibri"/>
              <a:buNone/>
            </a:pPr>
            <a:endParaRPr sz="2400" dirty="0"/>
          </a:p>
          <a:p>
            <a:pPr marL="228600" lvl="0" indent="-228600" algn="l" rtl="0">
              <a:lnSpc>
                <a:spcPct val="80000"/>
              </a:lnSpc>
              <a:spcBef>
                <a:spcPts val="1000"/>
              </a:spcBef>
              <a:spcAft>
                <a:spcPts val="0"/>
              </a:spcAft>
              <a:buClr>
                <a:schemeClr val="dk1"/>
              </a:buClr>
              <a:buSzPts val="2800"/>
              <a:buChar char="•"/>
            </a:pPr>
            <a:r>
              <a:rPr lang="nl-NL" b="1" dirty="0"/>
              <a:t>Belangrijke telefoonnummers of emailadressen</a:t>
            </a:r>
            <a:endParaRPr dirty="0"/>
          </a:p>
          <a:p>
            <a:pPr marL="685800" lvl="1" indent="-101600" algn="l" rtl="0">
              <a:lnSpc>
                <a:spcPct val="80000"/>
              </a:lnSpc>
              <a:spcBef>
                <a:spcPts val="500"/>
              </a:spcBef>
              <a:spcAft>
                <a:spcPts val="0"/>
              </a:spcAft>
              <a:buClr>
                <a:schemeClr val="dk1"/>
              </a:buClr>
              <a:buSzPts val="2000"/>
              <a:buNone/>
            </a:pPr>
            <a:endParaRPr sz="2800" b="1" dirty="0"/>
          </a:p>
          <a:p>
            <a:pPr marL="228600" lvl="0" indent="-228600" algn="l" rtl="0">
              <a:lnSpc>
                <a:spcPct val="80000"/>
              </a:lnSpc>
              <a:spcBef>
                <a:spcPts val="1000"/>
              </a:spcBef>
              <a:spcAft>
                <a:spcPts val="0"/>
              </a:spcAft>
              <a:buClr>
                <a:schemeClr val="dk1"/>
              </a:buClr>
              <a:buSzPts val="2400"/>
              <a:buChar char="•"/>
            </a:pPr>
            <a:r>
              <a:rPr lang="nl-NL" b="1" dirty="0" err="1"/>
              <a:t>Agrifirm</a:t>
            </a:r>
            <a:r>
              <a:rPr lang="nl-NL" b="1" dirty="0"/>
              <a:t> info pensioenen</a:t>
            </a:r>
            <a:endParaRPr dirty="0"/>
          </a:p>
          <a:p>
            <a:pPr marL="685800" lvl="1" indent="-228600" algn="l" rtl="0">
              <a:lnSpc>
                <a:spcPct val="80000"/>
              </a:lnSpc>
              <a:spcBef>
                <a:spcPts val="500"/>
              </a:spcBef>
              <a:spcAft>
                <a:spcPts val="0"/>
              </a:spcAft>
              <a:buClr>
                <a:schemeClr val="dk1"/>
              </a:buClr>
              <a:buSzPts val="2400"/>
              <a:buChar char="•"/>
            </a:pPr>
            <a:r>
              <a:rPr lang="nl-NL" sz="2800" b="1" dirty="0"/>
              <a:t>088-4881000 (algemeen nummer)</a:t>
            </a:r>
            <a:endParaRPr sz="2800" dirty="0"/>
          </a:p>
          <a:p>
            <a:pPr marL="685800" lvl="1" indent="-228600" algn="l" rtl="0">
              <a:lnSpc>
                <a:spcPct val="80000"/>
              </a:lnSpc>
              <a:spcBef>
                <a:spcPts val="500"/>
              </a:spcBef>
              <a:spcAft>
                <a:spcPts val="0"/>
              </a:spcAft>
              <a:buClr>
                <a:schemeClr val="dk1"/>
              </a:buClr>
              <a:buSzPts val="2000"/>
              <a:buFont typeface="Calibri"/>
              <a:buNone/>
            </a:pPr>
            <a:endParaRPr sz="2800" b="1" dirty="0"/>
          </a:p>
          <a:p>
            <a:pPr marL="228600" lvl="0" indent="-228600" algn="l" rtl="0">
              <a:lnSpc>
                <a:spcPct val="80000"/>
              </a:lnSpc>
              <a:spcBef>
                <a:spcPts val="1000"/>
              </a:spcBef>
              <a:spcAft>
                <a:spcPts val="0"/>
              </a:spcAft>
              <a:buClr>
                <a:schemeClr val="dk1"/>
              </a:buClr>
              <a:buSzPts val="2400"/>
              <a:buChar char="•"/>
            </a:pPr>
            <a:r>
              <a:rPr lang="nl-NL" b="1" dirty="0"/>
              <a:t>Interpolis info pensioenen</a:t>
            </a:r>
            <a:endParaRPr dirty="0"/>
          </a:p>
          <a:p>
            <a:pPr marL="685800" lvl="1" indent="-228600" algn="l" rtl="0">
              <a:lnSpc>
                <a:spcPct val="80000"/>
              </a:lnSpc>
              <a:spcBef>
                <a:spcPts val="500"/>
              </a:spcBef>
              <a:spcAft>
                <a:spcPts val="0"/>
              </a:spcAft>
              <a:buClr>
                <a:schemeClr val="dk1"/>
              </a:buClr>
              <a:buSzPts val="2400"/>
              <a:buChar char="•"/>
            </a:pPr>
            <a:r>
              <a:rPr lang="nl-NL" sz="2800" b="1" dirty="0"/>
              <a:t> 013-4622033</a:t>
            </a:r>
            <a:endParaRPr sz="2800" b="1" dirty="0"/>
          </a:p>
          <a:p>
            <a:pPr marL="342900" lvl="1" indent="-342900" algn="l" rtl="0">
              <a:lnSpc>
                <a:spcPct val="80000"/>
              </a:lnSpc>
              <a:spcBef>
                <a:spcPts val="500"/>
              </a:spcBef>
              <a:spcAft>
                <a:spcPts val="0"/>
              </a:spcAft>
              <a:buClr>
                <a:schemeClr val="dk1"/>
              </a:buClr>
              <a:buSzPts val="2400"/>
              <a:buFont typeface="Calibri"/>
              <a:buChar char="•"/>
            </a:pPr>
            <a:r>
              <a:rPr lang="nl-NL" sz="2800" b="1" dirty="0" err="1"/>
              <a:t>Avéro</a:t>
            </a:r>
            <a:r>
              <a:rPr lang="nl-NL" sz="2800" b="1" dirty="0"/>
              <a:t> adviesgroep info pensioenen</a:t>
            </a:r>
            <a:endParaRPr sz="2800" dirty="0"/>
          </a:p>
          <a:p>
            <a:pPr marL="685800" lvl="1" indent="-228600" algn="l" rtl="0">
              <a:lnSpc>
                <a:spcPct val="80000"/>
              </a:lnSpc>
              <a:spcBef>
                <a:spcPts val="500"/>
              </a:spcBef>
              <a:spcAft>
                <a:spcPts val="0"/>
              </a:spcAft>
              <a:buClr>
                <a:schemeClr val="dk1"/>
              </a:buClr>
              <a:buSzPts val="2400"/>
              <a:buChar char="•"/>
            </a:pPr>
            <a:r>
              <a:rPr lang="nl-NL" sz="2800" b="1" dirty="0"/>
              <a:t>058-2979766 </a:t>
            </a:r>
            <a:endParaRPr sz="2800" dirty="0"/>
          </a:p>
          <a:p>
            <a:pPr marL="685800" lvl="1" indent="-228600" algn="l" rtl="0">
              <a:lnSpc>
                <a:spcPct val="80000"/>
              </a:lnSpc>
              <a:spcBef>
                <a:spcPts val="500"/>
              </a:spcBef>
              <a:spcAft>
                <a:spcPts val="0"/>
              </a:spcAft>
              <a:buClr>
                <a:schemeClr val="dk1"/>
              </a:buClr>
              <a:buSzPts val="2400"/>
              <a:buChar char="•"/>
            </a:pPr>
            <a:r>
              <a:rPr lang="nl-NL" sz="2800" b="1" dirty="0"/>
              <a:t>058-2979444</a:t>
            </a:r>
            <a:endParaRPr sz="2800" dirty="0"/>
          </a:p>
          <a:p>
            <a:pPr marL="228600" lvl="0" indent="-76200" algn="l" rtl="0">
              <a:lnSpc>
                <a:spcPct val="80000"/>
              </a:lnSpc>
              <a:spcBef>
                <a:spcPts val="1000"/>
              </a:spcBef>
              <a:spcAft>
                <a:spcPts val="0"/>
              </a:spcAft>
              <a:buClr>
                <a:schemeClr val="dk1"/>
              </a:buClr>
              <a:buSzPts val="2400"/>
              <a:buNone/>
            </a:pPr>
            <a:endParaRPr sz="2400" dirty="0"/>
          </a:p>
          <a:p>
            <a:pPr marL="228600" lvl="0" indent="-76200" algn="l" rtl="0">
              <a:lnSpc>
                <a:spcPct val="80000"/>
              </a:lnSpc>
              <a:spcBef>
                <a:spcPts val="1000"/>
              </a:spcBef>
              <a:spcAft>
                <a:spcPts val="0"/>
              </a:spcAft>
              <a:buClr>
                <a:schemeClr val="dk1"/>
              </a:buClr>
              <a:buSzPts val="2400"/>
              <a:buNone/>
            </a:pPr>
            <a:endParaRPr sz="2400" dirty="0"/>
          </a:p>
          <a:p>
            <a:pPr marL="228600" lvl="0" indent="-76200" algn="l" rtl="0">
              <a:lnSpc>
                <a:spcPct val="80000"/>
              </a:lnSpc>
              <a:spcBef>
                <a:spcPts val="1000"/>
              </a:spcBef>
              <a:spcAft>
                <a:spcPts val="0"/>
              </a:spcAft>
              <a:buClr>
                <a:schemeClr val="dk1"/>
              </a:buClr>
              <a:buSzPts val="2400"/>
              <a:buNone/>
            </a:pPr>
            <a:endParaRPr sz="2400" dirty="0"/>
          </a:p>
          <a:p>
            <a:pPr marL="228600" lvl="0" indent="-76200" algn="l" rtl="0">
              <a:lnSpc>
                <a:spcPct val="80000"/>
              </a:lnSpc>
              <a:spcBef>
                <a:spcPts val="1000"/>
              </a:spcBef>
              <a:spcAft>
                <a:spcPts val="0"/>
              </a:spcAft>
              <a:buClr>
                <a:schemeClr val="dk1"/>
              </a:buClr>
              <a:buSzPts val="2400"/>
              <a:buNone/>
            </a:pPr>
            <a:endParaRPr sz="2400" dirty="0"/>
          </a:p>
          <a:p>
            <a:pPr marL="685800" lvl="1" indent="-101600" algn="l" rtl="0">
              <a:lnSpc>
                <a:spcPct val="80000"/>
              </a:lnSpc>
              <a:spcBef>
                <a:spcPts val="500"/>
              </a:spcBef>
              <a:spcAft>
                <a:spcPts val="0"/>
              </a:spcAft>
              <a:buClr>
                <a:schemeClr val="dk1"/>
              </a:buClr>
              <a:buSzPts val="2000"/>
              <a:buNone/>
            </a:pPr>
            <a:endParaRPr sz="2000" dirty="0"/>
          </a:p>
        </p:txBody>
      </p:sp>
      <p:pic>
        <p:nvPicPr>
          <p:cNvPr id="3" name="Afbeelding 2">
            <a:extLst>
              <a:ext uri="{FF2B5EF4-FFF2-40B4-BE49-F238E27FC236}">
                <a16:creationId xmlns:a16="http://schemas.microsoft.com/office/drawing/2014/main" id="{C378A672-794D-4576-CA77-069728B7F91C}"/>
              </a:ext>
            </a:extLst>
          </p:cNvPr>
          <p:cNvPicPr>
            <a:picLocks noChangeAspect="1"/>
          </p:cNvPicPr>
          <p:nvPr/>
        </p:nvPicPr>
        <p:blipFill>
          <a:blip r:embed="rId4"/>
          <a:stretch>
            <a:fillRect/>
          </a:stretch>
        </p:blipFill>
        <p:spPr>
          <a:xfrm>
            <a:off x="7221307" y="3072302"/>
            <a:ext cx="3835229" cy="358726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33"/>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316" name="Google Shape;316;p33"/>
          <p:cNvSpPr txBox="1">
            <a:spLocks noGrp="1"/>
          </p:cNvSpPr>
          <p:nvPr>
            <p:ph type="body" idx="1"/>
          </p:nvPr>
        </p:nvSpPr>
        <p:spPr>
          <a:xfrm>
            <a:off x="2208213" y="2852738"/>
            <a:ext cx="8229600" cy="452755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nl-NL"/>
              <a:t>Rondvraag</a:t>
            </a:r>
            <a:endParaRPr/>
          </a:p>
        </p:txBody>
      </p:sp>
      <p:pic>
        <p:nvPicPr>
          <p:cNvPr id="317" name="Google Shape;317;p33"/>
          <p:cNvPicPr preferRelativeResize="0"/>
          <p:nvPr/>
        </p:nvPicPr>
        <p:blipFill rotWithShape="1">
          <a:blip r:embed="rId4">
            <a:alphaModFix/>
          </a:blip>
          <a:srcRect/>
          <a:stretch/>
        </p:blipFill>
        <p:spPr>
          <a:xfrm>
            <a:off x="2208213" y="2565400"/>
            <a:ext cx="7272337" cy="37433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E3ECE4A0-0802-D3D7-5373-FF18E620631D}"/>
            </a:ext>
          </a:extLst>
        </p:cNvPr>
        <p:cNvGrpSpPr/>
        <p:nvPr/>
      </p:nvGrpSpPr>
      <p:grpSpPr>
        <a:xfrm>
          <a:off x="0" y="0"/>
          <a:ext cx="0" cy="0"/>
          <a:chOff x="0" y="0"/>
          <a:chExt cx="0" cy="0"/>
        </a:xfrm>
      </p:grpSpPr>
      <p:pic>
        <p:nvPicPr>
          <p:cNvPr id="315" name="Google Shape;315;p33">
            <a:extLst>
              <a:ext uri="{FF2B5EF4-FFF2-40B4-BE49-F238E27FC236}">
                <a16:creationId xmlns:a16="http://schemas.microsoft.com/office/drawing/2014/main" id="{9621D821-D9F1-EFCE-72AC-D59D6F1CC29E}"/>
              </a:ext>
            </a:extLst>
          </p:cNvPr>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316" name="Google Shape;316;p33">
            <a:extLst>
              <a:ext uri="{FF2B5EF4-FFF2-40B4-BE49-F238E27FC236}">
                <a16:creationId xmlns:a16="http://schemas.microsoft.com/office/drawing/2014/main" id="{70F48A36-D436-EC64-0CAA-57B951800B47}"/>
              </a:ext>
            </a:extLst>
          </p:cNvPr>
          <p:cNvSpPr txBox="1">
            <a:spLocks noGrp="1"/>
          </p:cNvSpPr>
          <p:nvPr>
            <p:ph type="body" idx="1"/>
          </p:nvPr>
        </p:nvSpPr>
        <p:spPr>
          <a:xfrm>
            <a:off x="2208213" y="1949380"/>
            <a:ext cx="8229600" cy="5430908"/>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chemeClr val="dk1"/>
              </a:buClr>
              <a:buSzPts val="2800"/>
              <a:buChar char="•"/>
            </a:pPr>
            <a:r>
              <a:rPr lang="nl-NL" sz="5400" dirty="0" err="1"/>
              <a:t>Dhr</a:t>
            </a:r>
            <a:r>
              <a:rPr lang="nl-NL" sz="5400" dirty="0"/>
              <a:t> Ad en Hans Geerts </a:t>
            </a:r>
          </a:p>
          <a:p>
            <a:pPr marL="228600" lvl="0" indent="-228600" algn="ctr" rtl="0">
              <a:lnSpc>
                <a:spcPct val="90000"/>
              </a:lnSpc>
              <a:spcBef>
                <a:spcPts val="0"/>
              </a:spcBef>
              <a:spcAft>
                <a:spcPts val="0"/>
              </a:spcAft>
              <a:buClr>
                <a:schemeClr val="dk1"/>
              </a:buClr>
              <a:buSzPts val="2800"/>
              <a:buChar char="•"/>
            </a:pPr>
            <a:r>
              <a:rPr lang="nl-NL" sz="5400" dirty="0"/>
              <a:t>over het wel en wee </a:t>
            </a:r>
          </a:p>
          <a:p>
            <a:pPr marL="228600" lvl="0" indent="-228600" algn="ctr" rtl="0">
              <a:lnSpc>
                <a:spcPct val="90000"/>
              </a:lnSpc>
              <a:spcBef>
                <a:spcPts val="0"/>
              </a:spcBef>
              <a:spcAft>
                <a:spcPts val="0"/>
              </a:spcAft>
              <a:buClr>
                <a:schemeClr val="dk1"/>
              </a:buClr>
              <a:buSzPts val="2800"/>
              <a:buChar char="•"/>
            </a:pPr>
            <a:r>
              <a:rPr lang="nl-NL" sz="5400" dirty="0"/>
              <a:t>van </a:t>
            </a:r>
            <a:r>
              <a:rPr lang="nl-NL" sz="5400" dirty="0" err="1"/>
              <a:t>d’Un</a:t>
            </a:r>
            <a:r>
              <a:rPr lang="nl-NL" sz="5400" dirty="0"/>
              <a:t>  Boerenbond</a:t>
            </a:r>
          </a:p>
        </p:txBody>
      </p:sp>
      <p:pic>
        <p:nvPicPr>
          <p:cNvPr id="3" name="Afbeelding 2">
            <a:extLst>
              <a:ext uri="{FF2B5EF4-FFF2-40B4-BE49-F238E27FC236}">
                <a16:creationId xmlns:a16="http://schemas.microsoft.com/office/drawing/2014/main" id="{56D8DF08-1357-D412-BD1F-FA8162CA48FB}"/>
              </a:ext>
            </a:extLst>
          </p:cNvPr>
          <p:cNvPicPr>
            <a:picLocks noChangeAspect="1"/>
          </p:cNvPicPr>
          <p:nvPr/>
        </p:nvPicPr>
        <p:blipFill>
          <a:blip r:embed="rId4"/>
          <a:stretch>
            <a:fillRect/>
          </a:stretch>
        </p:blipFill>
        <p:spPr>
          <a:xfrm>
            <a:off x="4543007" y="5247857"/>
            <a:ext cx="4552950" cy="1466850"/>
          </a:xfrm>
          <a:prstGeom prst="rect">
            <a:avLst/>
          </a:prstGeom>
        </p:spPr>
      </p:pic>
    </p:spTree>
    <p:extLst>
      <p:ext uri="{BB962C8B-B14F-4D97-AF65-F5344CB8AC3E}">
        <p14:creationId xmlns:p14="http://schemas.microsoft.com/office/powerpoint/2010/main" val="856450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C473F6ED-3D67-8CDA-1545-1B725EFBA300}"/>
            </a:ext>
          </a:extLst>
        </p:cNvPr>
        <p:cNvGrpSpPr/>
        <p:nvPr/>
      </p:nvGrpSpPr>
      <p:grpSpPr>
        <a:xfrm>
          <a:off x="0" y="0"/>
          <a:ext cx="0" cy="0"/>
          <a:chOff x="0" y="0"/>
          <a:chExt cx="0" cy="0"/>
        </a:xfrm>
      </p:grpSpPr>
      <p:pic>
        <p:nvPicPr>
          <p:cNvPr id="315" name="Google Shape;315;p33">
            <a:extLst>
              <a:ext uri="{FF2B5EF4-FFF2-40B4-BE49-F238E27FC236}">
                <a16:creationId xmlns:a16="http://schemas.microsoft.com/office/drawing/2014/main" id="{1EA91252-0BB9-B2A3-81E9-28542E1C5D6D}"/>
              </a:ext>
            </a:extLst>
          </p:cNvPr>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316" name="Google Shape;316;p33">
            <a:extLst>
              <a:ext uri="{FF2B5EF4-FFF2-40B4-BE49-F238E27FC236}">
                <a16:creationId xmlns:a16="http://schemas.microsoft.com/office/drawing/2014/main" id="{CEFFDD3B-2C65-0B62-5C54-5C7EFBB3AB3C}"/>
              </a:ext>
            </a:extLst>
          </p:cNvPr>
          <p:cNvSpPr txBox="1">
            <a:spLocks noGrp="1"/>
          </p:cNvSpPr>
          <p:nvPr>
            <p:ph type="body" idx="1"/>
          </p:nvPr>
        </p:nvSpPr>
        <p:spPr>
          <a:xfrm>
            <a:off x="2208213" y="1949380"/>
            <a:ext cx="8229600" cy="5430908"/>
          </a:xfrm>
          <a:prstGeom prst="rect">
            <a:avLst/>
          </a:prstGeom>
          <a:noFill/>
          <a:ln>
            <a:noFill/>
          </a:ln>
        </p:spPr>
        <p:txBody>
          <a:bodyPr spcFirstLastPara="1" wrap="square" lIns="91425" tIns="45700" rIns="91425" bIns="45700" anchor="t" anchorCtr="0">
            <a:noAutofit/>
          </a:bodyPr>
          <a:lstStyle/>
          <a:p>
            <a:pPr marL="228600" indent="-228600" algn="ctr">
              <a:spcBef>
                <a:spcPts val="0"/>
              </a:spcBef>
              <a:buSzPts val="2800"/>
            </a:pPr>
            <a:r>
              <a:rPr lang="nl-NL" sz="1800" dirty="0"/>
              <a:t>https://photos.google.com/share/AF1QipOstd11IC8Sw0HyW3L4AGY8Js-bI-TnsU6t1rDxXct_R-vBy8Txbb5NSbaLjhCckw/photo/AF1QipMdfAxtq6d1yQn20dqoVMiytQ_IXImNtbByH2Tl?key=LXlwUWhHemVtcGtSNXd5MmZfWmUzZzFuZFBSTFl3</a:t>
            </a:r>
          </a:p>
          <a:p>
            <a:pPr marL="228600" lvl="0" indent="-228600" algn="ctr" rtl="0">
              <a:lnSpc>
                <a:spcPct val="90000"/>
              </a:lnSpc>
              <a:spcBef>
                <a:spcPts val="0"/>
              </a:spcBef>
              <a:spcAft>
                <a:spcPts val="0"/>
              </a:spcAft>
              <a:buClr>
                <a:schemeClr val="dk1"/>
              </a:buClr>
              <a:buSzPts val="2800"/>
              <a:buChar char="•"/>
            </a:pPr>
            <a:endParaRPr sz="1800" dirty="0"/>
          </a:p>
        </p:txBody>
      </p:sp>
    </p:spTree>
    <p:extLst>
      <p:ext uri="{BB962C8B-B14F-4D97-AF65-F5344CB8AC3E}">
        <p14:creationId xmlns:p14="http://schemas.microsoft.com/office/powerpoint/2010/main" val="634975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C85151B9-7BBE-4550-A56E-FCF64092087E}"/>
            </a:ext>
          </a:extLst>
        </p:cNvPr>
        <p:cNvGrpSpPr/>
        <p:nvPr/>
      </p:nvGrpSpPr>
      <p:grpSpPr>
        <a:xfrm>
          <a:off x="0" y="0"/>
          <a:ext cx="0" cy="0"/>
          <a:chOff x="0" y="0"/>
          <a:chExt cx="0" cy="0"/>
        </a:xfrm>
      </p:grpSpPr>
      <p:pic>
        <p:nvPicPr>
          <p:cNvPr id="315" name="Google Shape;315;p33">
            <a:extLst>
              <a:ext uri="{FF2B5EF4-FFF2-40B4-BE49-F238E27FC236}">
                <a16:creationId xmlns:a16="http://schemas.microsoft.com/office/drawing/2014/main" id="{FB09F4AB-AD67-69F3-3B08-D0374D843054}"/>
              </a:ext>
            </a:extLst>
          </p:cNvPr>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316" name="Google Shape;316;p33">
            <a:extLst>
              <a:ext uri="{FF2B5EF4-FFF2-40B4-BE49-F238E27FC236}">
                <a16:creationId xmlns:a16="http://schemas.microsoft.com/office/drawing/2014/main" id="{8291055F-5ECA-CBD0-766B-18F9D963D13E}"/>
              </a:ext>
            </a:extLst>
          </p:cNvPr>
          <p:cNvSpPr txBox="1">
            <a:spLocks noGrp="1"/>
          </p:cNvSpPr>
          <p:nvPr>
            <p:ph type="body" idx="1"/>
          </p:nvPr>
        </p:nvSpPr>
        <p:spPr>
          <a:xfrm>
            <a:off x="2208213" y="2852738"/>
            <a:ext cx="8229600" cy="452755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endParaRPr dirty="0"/>
          </a:p>
        </p:txBody>
      </p:sp>
      <p:pic>
        <p:nvPicPr>
          <p:cNvPr id="3" name="Afbeelding 2">
            <a:extLst>
              <a:ext uri="{FF2B5EF4-FFF2-40B4-BE49-F238E27FC236}">
                <a16:creationId xmlns:a16="http://schemas.microsoft.com/office/drawing/2014/main" id="{FD7EE2CB-EC18-FA0B-79C7-1D1CC7E7E103}"/>
              </a:ext>
            </a:extLst>
          </p:cNvPr>
          <p:cNvPicPr>
            <a:picLocks noChangeAspect="1"/>
          </p:cNvPicPr>
          <p:nvPr/>
        </p:nvPicPr>
        <p:blipFill>
          <a:blip r:embed="rId4"/>
          <a:stretch>
            <a:fillRect/>
          </a:stretch>
        </p:blipFill>
        <p:spPr>
          <a:xfrm>
            <a:off x="770162" y="6072475"/>
            <a:ext cx="9905322" cy="605780"/>
          </a:xfrm>
          <a:prstGeom prst="rect">
            <a:avLst/>
          </a:prstGeom>
        </p:spPr>
      </p:pic>
      <p:pic>
        <p:nvPicPr>
          <p:cNvPr id="5" name="Afbeelding 4">
            <a:extLst>
              <a:ext uri="{FF2B5EF4-FFF2-40B4-BE49-F238E27FC236}">
                <a16:creationId xmlns:a16="http://schemas.microsoft.com/office/drawing/2014/main" id="{28B97F69-38E9-AAFB-601B-9CB23C54AD53}"/>
              </a:ext>
            </a:extLst>
          </p:cNvPr>
          <p:cNvPicPr>
            <a:picLocks noChangeAspect="1"/>
          </p:cNvPicPr>
          <p:nvPr/>
        </p:nvPicPr>
        <p:blipFill>
          <a:blip r:embed="rId5"/>
          <a:stretch>
            <a:fillRect/>
          </a:stretch>
        </p:blipFill>
        <p:spPr>
          <a:xfrm>
            <a:off x="3888712" y="1824394"/>
            <a:ext cx="3968904" cy="4321284"/>
          </a:xfrm>
          <a:prstGeom prst="rect">
            <a:avLst/>
          </a:prstGeom>
        </p:spPr>
      </p:pic>
    </p:spTree>
    <p:extLst>
      <p:ext uri="{BB962C8B-B14F-4D97-AF65-F5344CB8AC3E}">
        <p14:creationId xmlns:p14="http://schemas.microsoft.com/office/powerpoint/2010/main" val="4071890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E2AB9E85-C594-B9F3-1C09-BE17534601E6}"/>
            </a:ext>
          </a:extLst>
        </p:cNvPr>
        <p:cNvGrpSpPr/>
        <p:nvPr/>
      </p:nvGrpSpPr>
      <p:grpSpPr>
        <a:xfrm>
          <a:off x="0" y="0"/>
          <a:ext cx="0" cy="0"/>
          <a:chOff x="0" y="0"/>
          <a:chExt cx="0" cy="0"/>
        </a:xfrm>
      </p:grpSpPr>
      <p:pic>
        <p:nvPicPr>
          <p:cNvPr id="315" name="Google Shape;315;p33">
            <a:extLst>
              <a:ext uri="{FF2B5EF4-FFF2-40B4-BE49-F238E27FC236}">
                <a16:creationId xmlns:a16="http://schemas.microsoft.com/office/drawing/2014/main" id="{CC5794B2-572C-15CF-F644-71D8BB311609}"/>
              </a:ext>
            </a:extLst>
          </p:cNvPr>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316" name="Google Shape;316;p33">
            <a:extLst>
              <a:ext uri="{FF2B5EF4-FFF2-40B4-BE49-F238E27FC236}">
                <a16:creationId xmlns:a16="http://schemas.microsoft.com/office/drawing/2014/main" id="{97308DD1-BD98-57ED-5707-5D0698A78F47}"/>
              </a:ext>
            </a:extLst>
          </p:cNvPr>
          <p:cNvSpPr txBox="1">
            <a:spLocks noGrp="1"/>
          </p:cNvSpPr>
          <p:nvPr>
            <p:ph type="body" idx="1"/>
          </p:nvPr>
        </p:nvSpPr>
        <p:spPr>
          <a:xfrm>
            <a:off x="864158" y="2029767"/>
            <a:ext cx="9573655" cy="5350521"/>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chemeClr val="dk1"/>
              </a:buClr>
              <a:buSzPts val="2800"/>
              <a:buChar char="•"/>
            </a:pPr>
            <a:r>
              <a:rPr lang="nl-NL" sz="6000" dirty="0"/>
              <a:t>Lunch </a:t>
            </a:r>
          </a:p>
          <a:p>
            <a:pPr marL="228600" lvl="0" indent="-228600" algn="ctr" rtl="0">
              <a:lnSpc>
                <a:spcPct val="90000"/>
              </a:lnSpc>
              <a:spcBef>
                <a:spcPts val="0"/>
              </a:spcBef>
              <a:spcAft>
                <a:spcPts val="0"/>
              </a:spcAft>
              <a:buClr>
                <a:schemeClr val="dk1"/>
              </a:buClr>
              <a:buSzPts val="2800"/>
              <a:buChar char="•"/>
            </a:pPr>
            <a:r>
              <a:rPr lang="nl-NL" sz="6000" dirty="0"/>
              <a:t>Smakelijk</a:t>
            </a:r>
            <a:endParaRPr sz="6000" dirty="0"/>
          </a:p>
        </p:txBody>
      </p:sp>
      <p:pic>
        <p:nvPicPr>
          <p:cNvPr id="4" name="Afbeelding 3">
            <a:extLst>
              <a:ext uri="{FF2B5EF4-FFF2-40B4-BE49-F238E27FC236}">
                <a16:creationId xmlns:a16="http://schemas.microsoft.com/office/drawing/2014/main" id="{81250196-1443-C511-BB14-4918D9192825}"/>
              </a:ext>
            </a:extLst>
          </p:cNvPr>
          <p:cNvPicPr>
            <a:picLocks noChangeAspect="1"/>
          </p:cNvPicPr>
          <p:nvPr/>
        </p:nvPicPr>
        <p:blipFill>
          <a:blip r:embed="rId4"/>
          <a:stretch>
            <a:fillRect/>
          </a:stretch>
        </p:blipFill>
        <p:spPr>
          <a:xfrm>
            <a:off x="2803489" y="3623212"/>
            <a:ext cx="5868237" cy="3113946"/>
          </a:xfrm>
          <a:prstGeom prst="rect">
            <a:avLst/>
          </a:prstGeom>
        </p:spPr>
      </p:pic>
    </p:spTree>
    <p:extLst>
      <p:ext uri="{BB962C8B-B14F-4D97-AF65-F5344CB8AC3E}">
        <p14:creationId xmlns:p14="http://schemas.microsoft.com/office/powerpoint/2010/main" val="3914578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9CB4D421-1A85-AE5F-082B-22082642EAA9}"/>
            </a:ext>
          </a:extLst>
        </p:cNvPr>
        <p:cNvGrpSpPr/>
        <p:nvPr/>
      </p:nvGrpSpPr>
      <p:grpSpPr>
        <a:xfrm>
          <a:off x="0" y="0"/>
          <a:ext cx="0" cy="0"/>
          <a:chOff x="0" y="0"/>
          <a:chExt cx="0" cy="0"/>
        </a:xfrm>
      </p:grpSpPr>
      <p:pic>
        <p:nvPicPr>
          <p:cNvPr id="315" name="Google Shape;315;p33">
            <a:extLst>
              <a:ext uri="{FF2B5EF4-FFF2-40B4-BE49-F238E27FC236}">
                <a16:creationId xmlns:a16="http://schemas.microsoft.com/office/drawing/2014/main" id="{D73358A2-6B81-197B-88A5-EA842F89B400}"/>
              </a:ext>
            </a:extLst>
          </p:cNvPr>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316" name="Google Shape;316;p33">
            <a:extLst>
              <a:ext uri="{FF2B5EF4-FFF2-40B4-BE49-F238E27FC236}">
                <a16:creationId xmlns:a16="http://schemas.microsoft.com/office/drawing/2014/main" id="{71704587-6E31-3F6E-FCDA-1CC8648153C3}"/>
              </a:ext>
            </a:extLst>
          </p:cNvPr>
          <p:cNvSpPr txBox="1">
            <a:spLocks noGrp="1"/>
          </p:cNvSpPr>
          <p:nvPr>
            <p:ph type="body" idx="1"/>
          </p:nvPr>
        </p:nvSpPr>
        <p:spPr>
          <a:xfrm>
            <a:off x="944545" y="2130251"/>
            <a:ext cx="10470382" cy="52500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nl-NL" sz="4800" dirty="0"/>
              <a:t>Harrie de Groot van </a:t>
            </a:r>
            <a:r>
              <a:rPr lang="nl-NL" sz="4800" dirty="0" err="1"/>
              <a:t>Agrifirm</a:t>
            </a:r>
            <a:r>
              <a:rPr lang="nl-NL" sz="4800" dirty="0"/>
              <a:t> </a:t>
            </a:r>
          </a:p>
          <a:p>
            <a:pPr marL="0" lvl="0" indent="0" algn="l" rtl="0">
              <a:lnSpc>
                <a:spcPct val="90000"/>
              </a:lnSpc>
              <a:spcBef>
                <a:spcPts val="0"/>
              </a:spcBef>
              <a:spcAft>
                <a:spcPts val="0"/>
              </a:spcAft>
              <a:buClr>
                <a:schemeClr val="dk1"/>
              </a:buClr>
              <a:buSzPts val="2800"/>
              <a:buNone/>
            </a:pPr>
            <a:r>
              <a:rPr lang="nl-NL" sz="4800" dirty="0"/>
              <a:t>Spreker over Circulaire Landbouw</a:t>
            </a:r>
            <a:endParaRPr sz="4800" dirty="0"/>
          </a:p>
        </p:txBody>
      </p:sp>
      <p:pic>
        <p:nvPicPr>
          <p:cNvPr id="3" name="Afbeelding 2">
            <a:extLst>
              <a:ext uri="{FF2B5EF4-FFF2-40B4-BE49-F238E27FC236}">
                <a16:creationId xmlns:a16="http://schemas.microsoft.com/office/drawing/2014/main" id="{9326F198-FD77-9982-5C7D-A2F53CAB6CEF}"/>
              </a:ext>
            </a:extLst>
          </p:cNvPr>
          <p:cNvPicPr>
            <a:picLocks noChangeAspect="1"/>
          </p:cNvPicPr>
          <p:nvPr/>
        </p:nvPicPr>
        <p:blipFill>
          <a:blip r:embed="rId4"/>
          <a:stretch>
            <a:fillRect/>
          </a:stretch>
        </p:blipFill>
        <p:spPr>
          <a:xfrm>
            <a:off x="4066127" y="3782825"/>
            <a:ext cx="3017959" cy="3004837"/>
          </a:xfrm>
          <a:prstGeom prst="rect">
            <a:avLst/>
          </a:prstGeom>
        </p:spPr>
      </p:pic>
    </p:spTree>
    <p:extLst>
      <p:ext uri="{BB962C8B-B14F-4D97-AF65-F5344CB8AC3E}">
        <p14:creationId xmlns:p14="http://schemas.microsoft.com/office/powerpoint/2010/main" val="1915092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34"/>
          <p:cNvPicPr preferRelativeResize="0">
            <a:picLocks noGrp="1"/>
          </p:cNvPicPr>
          <p:nvPr>
            <p:ph type="title"/>
          </p:nvPr>
        </p:nvPicPr>
        <p:blipFill rotWithShape="1">
          <a:blip r:embed="rId3">
            <a:alphaModFix/>
          </a:blip>
          <a:srcRect/>
          <a:stretch/>
        </p:blipFill>
        <p:spPr>
          <a:xfrm>
            <a:off x="1992313" y="14288"/>
            <a:ext cx="7848600" cy="1741487"/>
          </a:xfrm>
          <a:prstGeom prst="rect">
            <a:avLst/>
          </a:prstGeom>
          <a:noFill/>
          <a:ln>
            <a:noFill/>
          </a:ln>
        </p:spPr>
      </p:pic>
      <p:sp>
        <p:nvSpPr>
          <p:cNvPr id="324" name="Google Shape;324;p34"/>
          <p:cNvSpPr txBox="1">
            <a:spLocks noGrp="1"/>
          </p:cNvSpPr>
          <p:nvPr>
            <p:ph type="body" idx="1"/>
          </p:nvPr>
        </p:nvSpPr>
        <p:spPr>
          <a:xfrm>
            <a:off x="894303" y="2133600"/>
            <a:ext cx="10490479" cy="452596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nl-NL" b="1" dirty="0"/>
              <a:t>Dankjewel medebestuursleden </a:t>
            </a:r>
          </a:p>
          <a:p>
            <a:pPr marL="0" lvl="0" indent="0" algn="l" rtl="0">
              <a:lnSpc>
                <a:spcPct val="90000"/>
              </a:lnSpc>
              <a:spcBef>
                <a:spcPts val="1000"/>
              </a:spcBef>
              <a:spcAft>
                <a:spcPts val="0"/>
              </a:spcAft>
              <a:buClr>
                <a:schemeClr val="dk1"/>
              </a:buClr>
              <a:buSzPts val="2800"/>
              <a:buNone/>
            </a:pPr>
            <a:r>
              <a:rPr lang="nl-NL" b="1" dirty="0"/>
              <a:t>Leo van Wijk en Piet van Wijngaarden	</a:t>
            </a:r>
            <a:endParaRPr dirty="0"/>
          </a:p>
          <a:p>
            <a:pPr marL="685800" lvl="1" indent="-228600" algn="l" rtl="0">
              <a:lnSpc>
                <a:spcPct val="90000"/>
              </a:lnSpc>
              <a:spcBef>
                <a:spcPts val="500"/>
              </a:spcBef>
              <a:spcAft>
                <a:spcPts val="0"/>
              </a:spcAft>
              <a:buClr>
                <a:schemeClr val="dk1"/>
              </a:buClr>
              <a:buSzPts val="2400"/>
              <a:buChar char="•"/>
            </a:pPr>
            <a:endParaRPr lang="nl-NL" sz="2800" b="1" dirty="0"/>
          </a:p>
          <a:p>
            <a:pPr marL="685800" lvl="1" indent="-228600" algn="l" rtl="0">
              <a:lnSpc>
                <a:spcPct val="90000"/>
              </a:lnSpc>
              <a:spcBef>
                <a:spcPts val="500"/>
              </a:spcBef>
              <a:spcAft>
                <a:spcPts val="0"/>
              </a:spcAft>
              <a:buClr>
                <a:schemeClr val="dk1"/>
              </a:buClr>
              <a:buSzPts val="2400"/>
              <a:buChar char="•"/>
            </a:pPr>
            <a:r>
              <a:rPr lang="nl-NL" sz="2800" b="1" dirty="0"/>
              <a:t>Fijn om met jullie samen te werken</a:t>
            </a:r>
            <a:endParaRPr sz="2800" dirty="0"/>
          </a:p>
          <a:p>
            <a:pPr marL="685800" lvl="1" indent="-228600" algn="l" rtl="0">
              <a:lnSpc>
                <a:spcPct val="90000"/>
              </a:lnSpc>
              <a:spcBef>
                <a:spcPts val="500"/>
              </a:spcBef>
              <a:spcAft>
                <a:spcPts val="0"/>
              </a:spcAft>
              <a:buClr>
                <a:schemeClr val="dk1"/>
              </a:buClr>
              <a:buSzPts val="2400"/>
              <a:buChar char="•"/>
            </a:pPr>
            <a:r>
              <a:rPr lang="nl-NL" sz="2800" b="1" dirty="0"/>
              <a:t>Fijn ook dat jullie je zo geweldig ingezet hebben</a:t>
            </a:r>
            <a:endParaRPr sz="2800" dirty="0"/>
          </a:p>
          <a:p>
            <a:pPr marL="685800" lvl="1" indent="-228600" algn="l" rtl="0">
              <a:lnSpc>
                <a:spcPct val="90000"/>
              </a:lnSpc>
              <a:spcBef>
                <a:spcPts val="500"/>
              </a:spcBef>
              <a:spcAft>
                <a:spcPts val="0"/>
              </a:spcAft>
              <a:buClr>
                <a:schemeClr val="dk1"/>
              </a:buClr>
              <a:buSzPts val="2400"/>
              <a:buChar char="•"/>
            </a:pPr>
            <a:r>
              <a:rPr lang="nl-NL" sz="2800" b="1" dirty="0"/>
              <a:t>Fijn dat we het altijd eens werden en elkaar ondersteunen.</a:t>
            </a:r>
            <a:endParaRPr sz="2800" dirty="0"/>
          </a:p>
          <a:p>
            <a:pPr marL="0" lvl="0" indent="0" algn="l" rtl="0">
              <a:lnSpc>
                <a:spcPct val="90000"/>
              </a:lnSpc>
              <a:spcBef>
                <a:spcPts val="1000"/>
              </a:spcBef>
              <a:spcAft>
                <a:spcPts val="0"/>
              </a:spcAft>
              <a:buClr>
                <a:schemeClr val="dk1"/>
              </a:buClr>
              <a:buSzPts val="2800"/>
              <a:buFont typeface="Arial"/>
              <a:buNone/>
            </a:pP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325" name="Google Shape;325;p34"/>
          <p:cNvPicPr preferRelativeResize="0"/>
          <p:nvPr/>
        </p:nvPicPr>
        <p:blipFill rotWithShape="1">
          <a:blip r:embed="rId4">
            <a:alphaModFix/>
          </a:blip>
          <a:srcRect/>
          <a:stretch/>
        </p:blipFill>
        <p:spPr>
          <a:xfrm>
            <a:off x="499070" y="1773708"/>
            <a:ext cx="3664298" cy="1673225"/>
          </a:xfrm>
          <a:prstGeom prst="rect">
            <a:avLst/>
          </a:prstGeom>
          <a:noFill/>
          <a:ln>
            <a:noFill/>
          </a:ln>
        </p:spPr>
      </p:pic>
      <p:pic>
        <p:nvPicPr>
          <p:cNvPr id="326" name="Google Shape;326;p34"/>
          <p:cNvPicPr preferRelativeResize="0"/>
          <p:nvPr/>
        </p:nvPicPr>
        <p:blipFill rotWithShape="1">
          <a:blip r:embed="rId5">
            <a:alphaModFix/>
          </a:blip>
          <a:srcRect/>
          <a:stretch/>
        </p:blipFill>
        <p:spPr>
          <a:xfrm>
            <a:off x="4370929" y="2434435"/>
            <a:ext cx="2880527" cy="1120818"/>
          </a:xfrm>
          <a:prstGeom prst="rect">
            <a:avLst/>
          </a:prstGeom>
          <a:noFill/>
          <a:ln>
            <a:noFill/>
          </a:ln>
        </p:spPr>
      </p:pic>
      <p:pic>
        <p:nvPicPr>
          <p:cNvPr id="3" name="Afbeelding 2">
            <a:extLst>
              <a:ext uri="{FF2B5EF4-FFF2-40B4-BE49-F238E27FC236}">
                <a16:creationId xmlns:a16="http://schemas.microsoft.com/office/drawing/2014/main" id="{F0DB8C3F-AB81-F985-F668-8C9587D7279C}"/>
              </a:ext>
            </a:extLst>
          </p:cNvPr>
          <p:cNvPicPr>
            <a:picLocks noChangeAspect="1"/>
          </p:cNvPicPr>
          <p:nvPr/>
        </p:nvPicPr>
        <p:blipFill>
          <a:blip r:embed="rId6"/>
          <a:stretch>
            <a:fillRect/>
          </a:stretch>
        </p:blipFill>
        <p:spPr>
          <a:xfrm>
            <a:off x="8309988" y="2115667"/>
            <a:ext cx="2987710" cy="33416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3"/>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112" name="Google Shape;112;p3"/>
          <p:cNvSpPr txBox="1">
            <a:spLocks noGrp="1"/>
          </p:cNvSpPr>
          <p:nvPr>
            <p:ph type="body" idx="1"/>
          </p:nvPr>
        </p:nvSpPr>
        <p:spPr>
          <a:xfrm>
            <a:off x="1517301" y="1909186"/>
            <a:ext cx="9777046" cy="4948813"/>
          </a:xfrm>
          <a:prstGeom prst="rect">
            <a:avLst/>
          </a:prstGeom>
          <a:noFill/>
          <a:ln>
            <a:noFill/>
          </a:ln>
        </p:spPr>
        <p:txBody>
          <a:bodyPr spcFirstLastPara="1" wrap="square" lIns="91425" tIns="45700" rIns="91425" bIns="45700" anchor="t" anchorCtr="0">
            <a:normAutofit fontScale="92500" lnSpcReduction="20000"/>
          </a:bodyPr>
          <a:lstStyle/>
          <a:p>
            <a:pPr marL="228600" lvl="0" indent="-201930" algn="l" rtl="0">
              <a:lnSpc>
                <a:spcPct val="90000"/>
              </a:lnSpc>
              <a:spcBef>
                <a:spcPts val="0"/>
              </a:spcBef>
              <a:spcAft>
                <a:spcPts val="0"/>
              </a:spcAft>
              <a:buClr>
                <a:schemeClr val="dk1"/>
              </a:buClr>
              <a:buSzPct val="100000"/>
              <a:buChar char="•"/>
            </a:pPr>
            <a:r>
              <a:rPr lang="nl-NL" b="1" dirty="0"/>
              <a:t>Agenda;</a:t>
            </a:r>
            <a:endParaRPr dirty="0"/>
          </a:p>
          <a:p>
            <a:pPr marL="685800" lvl="1" indent="-205740" algn="l" rtl="0">
              <a:lnSpc>
                <a:spcPct val="90000"/>
              </a:lnSpc>
              <a:spcBef>
                <a:spcPts val="500"/>
              </a:spcBef>
              <a:spcAft>
                <a:spcPts val="0"/>
              </a:spcAft>
              <a:buClr>
                <a:schemeClr val="dk1"/>
              </a:buClr>
              <a:buSzPct val="100000"/>
              <a:buChar char="•"/>
            </a:pPr>
            <a:r>
              <a:rPr lang="nl-NL" b="1" dirty="0"/>
              <a:t>Vaststellen notulen Algemene Ledenvergaderingen  14 en 16 maart 2023 </a:t>
            </a:r>
            <a:endParaRPr dirty="0"/>
          </a:p>
          <a:p>
            <a:pPr marL="685800" lvl="1" indent="-205740" algn="l" rtl="0">
              <a:lnSpc>
                <a:spcPct val="90000"/>
              </a:lnSpc>
              <a:spcBef>
                <a:spcPts val="500"/>
              </a:spcBef>
              <a:spcAft>
                <a:spcPts val="0"/>
              </a:spcAft>
              <a:buClr>
                <a:schemeClr val="dk1"/>
              </a:buClr>
              <a:buSzPct val="100000"/>
              <a:buChar char="•"/>
            </a:pPr>
            <a:r>
              <a:rPr lang="nl-NL" b="1" dirty="0"/>
              <a:t>Verslag activiteiten 2023</a:t>
            </a:r>
            <a:endParaRPr dirty="0"/>
          </a:p>
          <a:p>
            <a:pPr marL="685800" lvl="1" indent="-205740" algn="l" rtl="0">
              <a:lnSpc>
                <a:spcPct val="90000"/>
              </a:lnSpc>
              <a:spcBef>
                <a:spcPts val="500"/>
              </a:spcBef>
              <a:spcAft>
                <a:spcPts val="0"/>
              </a:spcAft>
              <a:buClr>
                <a:schemeClr val="dk1"/>
              </a:buClr>
              <a:buSzPct val="100000"/>
              <a:buChar char="•"/>
            </a:pPr>
            <a:r>
              <a:rPr lang="nl-NL" b="1" dirty="0"/>
              <a:t>Toelichting op jaarrekening 2023</a:t>
            </a:r>
            <a:endParaRPr dirty="0"/>
          </a:p>
          <a:p>
            <a:pPr marL="685800" lvl="1" indent="-205740" algn="l" rtl="0">
              <a:lnSpc>
                <a:spcPct val="90000"/>
              </a:lnSpc>
              <a:spcBef>
                <a:spcPts val="500"/>
              </a:spcBef>
              <a:spcAft>
                <a:spcPts val="0"/>
              </a:spcAft>
              <a:buClr>
                <a:schemeClr val="dk1"/>
              </a:buClr>
              <a:buSzPct val="100000"/>
              <a:buChar char="•"/>
            </a:pPr>
            <a:r>
              <a:rPr lang="nl-NL" b="1" dirty="0"/>
              <a:t>Verkiezing bestuursleden</a:t>
            </a:r>
            <a:endParaRPr dirty="0"/>
          </a:p>
          <a:p>
            <a:pPr marL="685800" lvl="1" indent="-205740" algn="l" rtl="0">
              <a:lnSpc>
                <a:spcPct val="90000"/>
              </a:lnSpc>
              <a:spcBef>
                <a:spcPts val="500"/>
              </a:spcBef>
              <a:spcAft>
                <a:spcPts val="0"/>
              </a:spcAft>
              <a:buClr>
                <a:schemeClr val="dk1"/>
              </a:buClr>
              <a:buSzPct val="100000"/>
              <a:buChar char="•"/>
            </a:pPr>
            <a:r>
              <a:rPr lang="nl-NL" b="1" dirty="0"/>
              <a:t>Gang van zaken pensioenen </a:t>
            </a:r>
            <a:endParaRPr dirty="0"/>
          </a:p>
          <a:p>
            <a:pPr marL="685800" lvl="1" indent="-205740" algn="l" rtl="0">
              <a:lnSpc>
                <a:spcPct val="90000"/>
              </a:lnSpc>
              <a:spcBef>
                <a:spcPts val="500"/>
              </a:spcBef>
              <a:spcAft>
                <a:spcPts val="0"/>
              </a:spcAft>
              <a:buClr>
                <a:schemeClr val="dk1"/>
              </a:buClr>
              <a:buSzPct val="100000"/>
              <a:buChar char="•"/>
            </a:pPr>
            <a:r>
              <a:rPr lang="nl-NL" b="1" dirty="0"/>
              <a:t>Rondvraag</a:t>
            </a:r>
            <a:endParaRPr dirty="0"/>
          </a:p>
          <a:p>
            <a:pPr marL="685800" lvl="1" indent="-205740" algn="l" rtl="0">
              <a:lnSpc>
                <a:spcPct val="90000"/>
              </a:lnSpc>
              <a:spcBef>
                <a:spcPts val="500"/>
              </a:spcBef>
              <a:spcAft>
                <a:spcPts val="0"/>
              </a:spcAft>
              <a:buClr>
                <a:schemeClr val="dk1"/>
              </a:buClr>
              <a:buSzPct val="100000"/>
              <a:buChar char="•"/>
            </a:pPr>
            <a:r>
              <a:rPr lang="nl-NL" b="1" dirty="0" err="1"/>
              <a:t>Dhr</a:t>
            </a:r>
            <a:r>
              <a:rPr lang="nl-NL" b="1" dirty="0"/>
              <a:t> Ad Geerts over het wel en wee van </a:t>
            </a:r>
            <a:r>
              <a:rPr lang="nl-NL" b="1" dirty="0" err="1"/>
              <a:t>D’n</a:t>
            </a:r>
            <a:r>
              <a:rPr lang="nl-NL" b="1" dirty="0"/>
              <a:t> Boerenbond</a:t>
            </a:r>
            <a:endParaRPr b="1" dirty="0"/>
          </a:p>
          <a:p>
            <a:pPr marL="685800" lvl="1" indent="-176212" algn="l" rtl="0">
              <a:lnSpc>
                <a:spcPct val="90000"/>
              </a:lnSpc>
              <a:spcBef>
                <a:spcPts val="500"/>
              </a:spcBef>
              <a:spcAft>
                <a:spcPts val="0"/>
              </a:spcAft>
              <a:buSzPct val="75000"/>
              <a:buChar char="•"/>
            </a:pPr>
            <a:r>
              <a:rPr lang="nl-NL" b="1" dirty="0" err="1"/>
              <a:t>Dhr</a:t>
            </a:r>
            <a:r>
              <a:rPr lang="nl-NL" b="1" dirty="0"/>
              <a:t> Willem </a:t>
            </a:r>
            <a:r>
              <a:rPr lang="nl-NL" b="1" dirty="0" err="1"/>
              <a:t>Umbach</a:t>
            </a:r>
            <a:r>
              <a:rPr lang="nl-NL" b="1" dirty="0"/>
              <a:t> over Bewust Oud(er) Worden</a:t>
            </a:r>
            <a:endParaRPr b="1" dirty="0"/>
          </a:p>
          <a:p>
            <a:pPr marL="457200" lvl="1" indent="0" algn="l" rtl="0">
              <a:lnSpc>
                <a:spcPct val="90000"/>
              </a:lnSpc>
              <a:spcBef>
                <a:spcPts val="500"/>
              </a:spcBef>
              <a:spcAft>
                <a:spcPts val="0"/>
              </a:spcAft>
              <a:buClr>
                <a:schemeClr val="dk1"/>
              </a:buClr>
              <a:buSzPct val="100000"/>
              <a:buFont typeface="Arial"/>
              <a:buNone/>
            </a:pPr>
            <a:r>
              <a:rPr lang="nl-NL" b="1" dirty="0"/>
              <a:t> </a:t>
            </a:r>
            <a:endParaRPr b="1" dirty="0"/>
          </a:p>
          <a:p>
            <a:pPr marL="685800" lvl="1" indent="-205740" algn="l" rtl="0">
              <a:lnSpc>
                <a:spcPct val="90000"/>
              </a:lnSpc>
              <a:spcBef>
                <a:spcPts val="500"/>
              </a:spcBef>
              <a:spcAft>
                <a:spcPts val="0"/>
              </a:spcAft>
              <a:buClr>
                <a:schemeClr val="dk1"/>
              </a:buClr>
              <a:buSzPct val="100000"/>
              <a:buChar char="•"/>
            </a:pPr>
            <a:r>
              <a:rPr lang="nl-NL" b="1" dirty="0"/>
              <a:t>Lunch</a:t>
            </a:r>
          </a:p>
          <a:p>
            <a:pPr marL="480060" lvl="1" indent="0" algn="l" rtl="0">
              <a:lnSpc>
                <a:spcPct val="90000"/>
              </a:lnSpc>
              <a:spcBef>
                <a:spcPts val="500"/>
              </a:spcBef>
              <a:spcAft>
                <a:spcPts val="0"/>
              </a:spcAft>
              <a:buClr>
                <a:schemeClr val="dk1"/>
              </a:buClr>
              <a:buSzPct val="100000"/>
              <a:buNone/>
            </a:pPr>
            <a:endParaRPr dirty="0"/>
          </a:p>
          <a:p>
            <a:pPr marL="685800" lvl="1" indent="-205740" algn="l" rtl="0">
              <a:lnSpc>
                <a:spcPct val="90000"/>
              </a:lnSpc>
              <a:spcBef>
                <a:spcPts val="500"/>
              </a:spcBef>
              <a:spcAft>
                <a:spcPts val="0"/>
              </a:spcAft>
              <a:buClr>
                <a:schemeClr val="dk1"/>
              </a:buClr>
              <a:buSzPct val="100000"/>
              <a:buChar char="•"/>
            </a:pPr>
            <a:endParaRPr lang="nl-NL" b="1" dirty="0"/>
          </a:p>
          <a:p>
            <a:pPr marL="685800" lvl="1" indent="-205740" algn="l" rtl="0">
              <a:lnSpc>
                <a:spcPct val="90000"/>
              </a:lnSpc>
              <a:spcBef>
                <a:spcPts val="500"/>
              </a:spcBef>
              <a:spcAft>
                <a:spcPts val="0"/>
              </a:spcAft>
              <a:buClr>
                <a:schemeClr val="dk1"/>
              </a:buClr>
              <a:buSzPct val="100000"/>
              <a:buChar char="•"/>
            </a:pPr>
            <a:r>
              <a:rPr lang="nl-NL" b="1" dirty="0"/>
              <a:t>Presentatie door Harry de Groot over Circulaire landbouw bij </a:t>
            </a:r>
            <a:r>
              <a:rPr lang="nl-NL" b="1" dirty="0" err="1"/>
              <a:t>Agrifirm</a:t>
            </a:r>
            <a:r>
              <a:rPr lang="nl-NL" b="1" dirty="0"/>
              <a:t>.</a:t>
            </a:r>
            <a:endParaRPr b="1" dirty="0"/>
          </a:p>
          <a:p>
            <a:pPr marL="685800" lvl="1" indent="-205740" algn="l" rtl="0">
              <a:lnSpc>
                <a:spcPct val="90000"/>
              </a:lnSpc>
              <a:spcBef>
                <a:spcPts val="500"/>
              </a:spcBef>
              <a:spcAft>
                <a:spcPts val="0"/>
              </a:spcAft>
              <a:buClr>
                <a:schemeClr val="dk1"/>
              </a:buClr>
              <a:buSzPct val="100000"/>
              <a:buChar char="•"/>
            </a:pPr>
            <a:r>
              <a:rPr lang="nl-NL" b="1" dirty="0"/>
              <a:t>Afscheid scheidende bestuursleden</a:t>
            </a:r>
            <a:endParaRPr dirty="0"/>
          </a:p>
          <a:p>
            <a:pPr marL="685800" lvl="1" indent="-205740" algn="l" rtl="0">
              <a:lnSpc>
                <a:spcPct val="90000"/>
              </a:lnSpc>
              <a:spcBef>
                <a:spcPts val="500"/>
              </a:spcBef>
              <a:spcAft>
                <a:spcPts val="0"/>
              </a:spcAft>
              <a:buClr>
                <a:schemeClr val="dk1"/>
              </a:buClr>
              <a:buSzPct val="100000"/>
              <a:buChar char="•"/>
            </a:pPr>
            <a:r>
              <a:rPr lang="nl-NL" b="1" dirty="0"/>
              <a:t>Sluiting</a:t>
            </a:r>
            <a:endParaRPr dirty="0"/>
          </a:p>
          <a:p>
            <a:pPr marL="457200" lvl="1" indent="0" algn="l" rtl="0">
              <a:lnSpc>
                <a:spcPct val="90000"/>
              </a:lnSpc>
              <a:spcBef>
                <a:spcPts val="500"/>
              </a:spcBef>
              <a:spcAft>
                <a:spcPts val="0"/>
              </a:spcAft>
              <a:buClr>
                <a:schemeClr val="dk1"/>
              </a:buClr>
              <a:buSzPct val="100000"/>
              <a:buFont typeface="Arial"/>
              <a:buNone/>
            </a:pPr>
            <a:endParaRPr dirty="0"/>
          </a:p>
          <a:p>
            <a:pPr marL="457200" lvl="1" indent="0" algn="l" rtl="0">
              <a:lnSpc>
                <a:spcPct val="90000"/>
              </a:lnSpc>
              <a:spcBef>
                <a:spcPts val="500"/>
              </a:spcBef>
              <a:spcAft>
                <a:spcPts val="0"/>
              </a:spcAft>
              <a:buClr>
                <a:schemeClr val="dk1"/>
              </a:buClr>
              <a:buSzPct val="100000"/>
              <a:buFont typeface="Arial"/>
              <a:buNone/>
            </a:pPr>
            <a:endParaRPr dirty="0"/>
          </a:p>
          <a:p>
            <a:pPr marL="228600" lvl="0" indent="-64135" algn="l" rtl="0">
              <a:lnSpc>
                <a:spcPct val="90000"/>
              </a:lnSpc>
              <a:spcBef>
                <a:spcPts val="1000"/>
              </a:spcBef>
              <a:spcAft>
                <a:spcPts val="0"/>
              </a:spcAft>
              <a:buClr>
                <a:schemeClr val="dk1"/>
              </a:buClr>
              <a:buSzPct val="100000"/>
              <a:buNone/>
            </a:pPr>
            <a:endParaRPr dirty="0"/>
          </a:p>
        </p:txBody>
      </p:sp>
      <p:pic>
        <p:nvPicPr>
          <p:cNvPr id="3" name="Afbeelding 2">
            <a:extLst>
              <a:ext uri="{FF2B5EF4-FFF2-40B4-BE49-F238E27FC236}">
                <a16:creationId xmlns:a16="http://schemas.microsoft.com/office/drawing/2014/main" id="{6EA22420-6B94-653C-67C7-524D43665510}"/>
              </a:ext>
            </a:extLst>
          </p:cNvPr>
          <p:cNvPicPr>
            <a:picLocks noChangeAspect="1"/>
          </p:cNvPicPr>
          <p:nvPr/>
        </p:nvPicPr>
        <p:blipFill>
          <a:blip r:embed="rId4"/>
          <a:stretch>
            <a:fillRect/>
          </a:stretch>
        </p:blipFill>
        <p:spPr>
          <a:xfrm>
            <a:off x="3373420" y="4762918"/>
            <a:ext cx="2387462" cy="92863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1">
          <a:extLst>
            <a:ext uri="{FF2B5EF4-FFF2-40B4-BE49-F238E27FC236}">
              <a16:creationId xmlns:a16="http://schemas.microsoft.com/office/drawing/2014/main" id="{D38136D9-F097-B013-A6FA-914A114451A1}"/>
            </a:ext>
          </a:extLst>
        </p:cNvPr>
        <p:cNvGrpSpPr/>
        <p:nvPr/>
      </p:nvGrpSpPr>
      <p:grpSpPr>
        <a:xfrm>
          <a:off x="0" y="0"/>
          <a:ext cx="0" cy="0"/>
          <a:chOff x="0" y="0"/>
          <a:chExt cx="0" cy="0"/>
        </a:xfrm>
      </p:grpSpPr>
      <p:pic>
        <p:nvPicPr>
          <p:cNvPr id="332" name="Google Shape;332;p35">
            <a:extLst>
              <a:ext uri="{FF2B5EF4-FFF2-40B4-BE49-F238E27FC236}">
                <a16:creationId xmlns:a16="http://schemas.microsoft.com/office/drawing/2014/main" id="{6917A427-75C9-854C-87B2-626C69AAC8CB}"/>
              </a:ext>
            </a:extLst>
          </p:cNvPr>
          <p:cNvPicPr preferRelativeResize="0">
            <a:picLocks noGrp="1"/>
          </p:cNvPicPr>
          <p:nvPr>
            <p:ph type="title"/>
          </p:nvPr>
        </p:nvPicPr>
        <p:blipFill rotWithShape="1">
          <a:blip r:embed="rId3">
            <a:alphaModFix/>
          </a:blip>
          <a:srcRect/>
          <a:stretch/>
        </p:blipFill>
        <p:spPr>
          <a:xfrm>
            <a:off x="1992313" y="14288"/>
            <a:ext cx="7848600" cy="1741487"/>
          </a:xfrm>
          <a:prstGeom prst="rect">
            <a:avLst/>
          </a:prstGeom>
          <a:noFill/>
          <a:ln>
            <a:noFill/>
          </a:ln>
        </p:spPr>
      </p:pic>
      <p:sp>
        <p:nvSpPr>
          <p:cNvPr id="333" name="Google Shape;333;p35">
            <a:extLst>
              <a:ext uri="{FF2B5EF4-FFF2-40B4-BE49-F238E27FC236}">
                <a16:creationId xmlns:a16="http://schemas.microsoft.com/office/drawing/2014/main" id="{A5E99E39-E79D-31A0-7528-BDBDA268666A}"/>
              </a:ext>
            </a:extLst>
          </p:cNvPr>
          <p:cNvSpPr txBox="1">
            <a:spLocks noGrp="1"/>
          </p:cNvSpPr>
          <p:nvPr>
            <p:ph type="body" idx="1"/>
          </p:nvPr>
        </p:nvSpPr>
        <p:spPr>
          <a:xfrm>
            <a:off x="1919288" y="1773238"/>
            <a:ext cx="8229600" cy="4886325"/>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nl-NL" sz="3600" dirty="0"/>
              <a:t>dank dat u bij ons was, </a:t>
            </a:r>
            <a:endParaRPr sz="3600" dirty="0"/>
          </a:p>
          <a:p>
            <a:pPr marL="228600" lvl="0" indent="-228600" algn="l" rtl="0">
              <a:lnSpc>
                <a:spcPct val="90000"/>
              </a:lnSpc>
              <a:spcBef>
                <a:spcPts val="1000"/>
              </a:spcBef>
              <a:spcAft>
                <a:spcPts val="0"/>
              </a:spcAft>
              <a:buClr>
                <a:schemeClr val="dk1"/>
              </a:buClr>
              <a:buSzPts val="2800"/>
              <a:buChar char="•"/>
            </a:pPr>
            <a:r>
              <a:rPr lang="nl-NL" sz="3600" dirty="0"/>
              <a:t>dank aan de gastheer,</a:t>
            </a:r>
            <a:endParaRPr sz="3600" dirty="0"/>
          </a:p>
          <a:p>
            <a:pPr marL="228600" lvl="0" indent="-228600" algn="l" rtl="0">
              <a:lnSpc>
                <a:spcPct val="90000"/>
              </a:lnSpc>
              <a:spcBef>
                <a:spcPts val="1000"/>
              </a:spcBef>
              <a:spcAft>
                <a:spcPts val="0"/>
              </a:spcAft>
              <a:buClr>
                <a:schemeClr val="dk1"/>
              </a:buClr>
              <a:buSzPts val="2800"/>
              <a:buChar char="•"/>
            </a:pPr>
            <a:r>
              <a:rPr lang="nl-NL" sz="3600" dirty="0"/>
              <a:t>dank aan de medewerkers,</a:t>
            </a:r>
            <a:endParaRPr sz="3600" dirty="0"/>
          </a:p>
          <a:p>
            <a:pPr marL="228600" lvl="0" indent="-228600" algn="l" rtl="0">
              <a:lnSpc>
                <a:spcPct val="90000"/>
              </a:lnSpc>
              <a:spcBef>
                <a:spcPts val="1000"/>
              </a:spcBef>
              <a:spcAft>
                <a:spcPts val="0"/>
              </a:spcAft>
              <a:buClr>
                <a:schemeClr val="dk1"/>
              </a:buClr>
              <a:buSzPts val="2800"/>
              <a:buChar char="•"/>
            </a:pPr>
            <a:r>
              <a:rPr lang="nl-NL" sz="3600" dirty="0"/>
              <a:t>dank aan de spreker.</a:t>
            </a:r>
            <a:endParaRPr sz="3600" dirty="0"/>
          </a:p>
          <a:p>
            <a:pPr marL="228600" lvl="0" indent="-50800" algn="l" rtl="0">
              <a:lnSpc>
                <a:spcPct val="90000"/>
              </a:lnSpc>
              <a:spcBef>
                <a:spcPts val="1000"/>
              </a:spcBef>
              <a:spcAft>
                <a:spcPts val="0"/>
              </a:spcAft>
              <a:buClr>
                <a:schemeClr val="dk1"/>
              </a:buClr>
              <a:buSzPts val="2800"/>
              <a:buNone/>
            </a:pPr>
            <a:endParaRPr sz="3600" dirty="0"/>
          </a:p>
          <a:p>
            <a:pPr marL="0" lvl="0" indent="0" algn="l" rtl="0">
              <a:lnSpc>
                <a:spcPct val="90000"/>
              </a:lnSpc>
              <a:spcBef>
                <a:spcPts val="1000"/>
              </a:spcBef>
              <a:spcAft>
                <a:spcPts val="0"/>
              </a:spcAft>
              <a:buClr>
                <a:schemeClr val="dk1"/>
              </a:buClr>
              <a:buSzPts val="2800"/>
              <a:buFont typeface="Arial"/>
              <a:buNone/>
            </a:pPr>
            <a:r>
              <a:rPr lang="nl-NL" sz="3600" dirty="0"/>
              <a:t>Het gaat allen goed!!</a:t>
            </a:r>
            <a:endParaRPr sz="3600" dirty="0"/>
          </a:p>
          <a:p>
            <a:pPr marL="228600" lvl="0" indent="-50800" algn="l" rtl="0">
              <a:lnSpc>
                <a:spcPct val="90000"/>
              </a:lnSpc>
              <a:spcBef>
                <a:spcPts val="1000"/>
              </a:spcBef>
              <a:spcAft>
                <a:spcPts val="0"/>
              </a:spcAft>
              <a:buClr>
                <a:schemeClr val="dk1"/>
              </a:buClr>
              <a:buSzPts val="2800"/>
              <a:buNone/>
            </a:pPr>
            <a:endParaRPr dirty="0"/>
          </a:p>
        </p:txBody>
      </p:sp>
      <p:pic>
        <p:nvPicPr>
          <p:cNvPr id="3" name="Afbeelding 2">
            <a:extLst>
              <a:ext uri="{FF2B5EF4-FFF2-40B4-BE49-F238E27FC236}">
                <a16:creationId xmlns:a16="http://schemas.microsoft.com/office/drawing/2014/main" id="{7BFA7874-53F3-8ACB-140F-6658750FCE40}"/>
              </a:ext>
            </a:extLst>
          </p:cNvPr>
          <p:cNvPicPr>
            <a:picLocks noChangeAspect="1"/>
          </p:cNvPicPr>
          <p:nvPr/>
        </p:nvPicPr>
        <p:blipFill>
          <a:blip r:embed="rId4"/>
          <a:stretch>
            <a:fillRect/>
          </a:stretch>
        </p:blipFill>
        <p:spPr>
          <a:xfrm>
            <a:off x="7520723" y="2401556"/>
            <a:ext cx="4004332" cy="3195376"/>
          </a:xfrm>
          <a:prstGeom prst="rect">
            <a:avLst/>
          </a:prstGeom>
        </p:spPr>
      </p:pic>
    </p:spTree>
    <p:extLst>
      <p:ext uri="{BB962C8B-B14F-4D97-AF65-F5344CB8AC3E}">
        <p14:creationId xmlns:p14="http://schemas.microsoft.com/office/powerpoint/2010/main" val="3817375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35"/>
          <p:cNvPicPr preferRelativeResize="0">
            <a:picLocks noGrp="1"/>
          </p:cNvPicPr>
          <p:nvPr>
            <p:ph type="title"/>
          </p:nvPr>
        </p:nvPicPr>
        <p:blipFill rotWithShape="1">
          <a:blip r:embed="rId3">
            <a:alphaModFix/>
          </a:blip>
          <a:srcRect/>
          <a:stretch/>
        </p:blipFill>
        <p:spPr>
          <a:xfrm>
            <a:off x="1992313" y="14288"/>
            <a:ext cx="7848600" cy="1741487"/>
          </a:xfrm>
          <a:prstGeom prst="rect">
            <a:avLst/>
          </a:prstGeom>
          <a:noFill/>
          <a:ln>
            <a:noFill/>
          </a:ln>
        </p:spPr>
      </p:pic>
      <p:sp>
        <p:nvSpPr>
          <p:cNvPr id="333" name="Google Shape;333;p35"/>
          <p:cNvSpPr txBox="1">
            <a:spLocks noGrp="1"/>
          </p:cNvSpPr>
          <p:nvPr>
            <p:ph type="body" idx="1"/>
          </p:nvPr>
        </p:nvSpPr>
        <p:spPr>
          <a:xfrm>
            <a:off x="1919288" y="1773238"/>
            <a:ext cx="8229600" cy="4886325"/>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r>
              <a:rPr lang="nl-NL" dirty="0"/>
              <a:t>Goede reis naar huis </a:t>
            </a:r>
          </a:p>
          <a:p>
            <a:pPr marL="228600" lvl="0" indent="-50800" algn="l" rtl="0">
              <a:lnSpc>
                <a:spcPct val="90000"/>
              </a:lnSpc>
              <a:spcBef>
                <a:spcPts val="1000"/>
              </a:spcBef>
              <a:spcAft>
                <a:spcPts val="0"/>
              </a:spcAft>
              <a:buClr>
                <a:schemeClr val="dk1"/>
              </a:buClr>
              <a:buSzPts val="2800"/>
              <a:buNone/>
            </a:pPr>
            <a:endParaRPr lang="nl-NL" dirty="0"/>
          </a:p>
          <a:p>
            <a:pPr marL="228600" lvl="0" indent="-50800" algn="l" rtl="0">
              <a:lnSpc>
                <a:spcPct val="90000"/>
              </a:lnSpc>
              <a:spcBef>
                <a:spcPts val="1000"/>
              </a:spcBef>
              <a:spcAft>
                <a:spcPts val="0"/>
              </a:spcAft>
              <a:buClr>
                <a:schemeClr val="dk1"/>
              </a:buClr>
              <a:buSzPts val="2800"/>
              <a:buNone/>
            </a:pPr>
            <a:endParaRPr lang="nl-NL" dirty="0"/>
          </a:p>
          <a:p>
            <a:pPr marL="228600" lvl="0" indent="-50800" algn="l" rtl="0">
              <a:lnSpc>
                <a:spcPct val="90000"/>
              </a:lnSpc>
              <a:spcBef>
                <a:spcPts val="1000"/>
              </a:spcBef>
              <a:spcAft>
                <a:spcPts val="0"/>
              </a:spcAft>
              <a:buClr>
                <a:schemeClr val="dk1"/>
              </a:buClr>
              <a:buSzPts val="2800"/>
              <a:buNone/>
            </a:pPr>
            <a:endParaRPr lang="nl-NL" dirty="0"/>
          </a:p>
          <a:p>
            <a:pPr marL="228600" lvl="0" indent="-50800" algn="l" rtl="0">
              <a:lnSpc>
                <a:spcPct val="90000"/>
              </a:lnSpc>
              <a:spcBef>
                <a:spcPts val="1000"/>
              </a:spcBef>
              <a:spcAft>
                <a:spcPts val="0"/>
              </a:spcAft>
              <a:buClr>
                <a:schemeClr val="dk1"/>
              </a:buClr>
              <a:buSzPts val="2800"/>
              <a:buNone/>
            </a:pPr>
            <a:endParaRPr lang="nl-NL" dirty="0"/>
          </a:p>
          <a:p>
            <a:pPr marL="228600" lvl="0" indent="-50800" algn="l" rtl="0">
              <a:lnSpc>
                <a:spcPct val="90000"/>
              </a:lnSpc>
              <a:spcBef>
                <a:spcPts val="1000"/>
              </a:spcBef>
              <a:spcAft>
                <a:spcPts val="0"/>
              </a:spcAft>
              <a:buClr>
                <a:schemeClr val="dk1"/>
              </a:buClr>
              <a:buSzPts val="2800"/>
              <a:buNone/>
            </a:pPr>
            <a:r>
              <a:rPr lang="nl-NL" dirty="0"/>
              <a:t>(niet zoals op het volgende filmpje) </a:t>
            </a:r>
          </a:p>
          <a:p>
            <a:pPr marL="228600" lvl="0" indent="-50800" algn="l" rtl="0">
              <a:lnSpc>
                <a:spcPct val="90000"/>
              </a:lnSpc>
              <a:spcBef>
                <a:spcPts val="1000"/>
              </a:spcBef>
              <a:spcAft>
                <a:spcPts val="0"/>
              </a:spcAft>
              <a:buClr>
                <a:schemeClr val="dk1"/>
              </a:buClr>
              <a:buSzPts val="2800"/>
              <a:buNone/>
            </a:pPr>
            <a:r>
              <a:rPr lang="nl-NL" dirty="0"/>
              <a:t>https://www.youtube.com/watch?v=jPUU-hBwUm8</a:t>
            </a:r>
            <a:endParaRPr dirty="0"/>
          </a:p>
        </p:txBody>
      </p:sp>
      <p:pic>
        <p:nvPicPr>
          <p:cNvPr id="5" name="Afbeelding 4">
            <a:extLst>
              <a:ext uri="{FF2B5EF4-FFF2-40B4-BE49-F238E27FC236}">
                <a16:creationId xmlns:a16="http://schemas.microsoft.com/office/drawing/2014/main" id="{02525B49-1F73-2B21-50F0-DDA198932FA3}"/>
              </a:ext>
            </a:extLst>
          </p:cNvPr>
          <p:cNvPicPr>
            <a:picLocks noChangeAspect="1"/>
          </p:cNvPicPr>
          <p:nvPr/>
        </p:nvPicPr>
        <p:blipFill>
          <a:blip r:embed="rId4"/>
          <a:stretch>
            <a:fillRect/>
          </a:stretch>
        </p:blipFill>
        <p:spPr>
          <a:xfrm>
            <a:off x="5726237" y="2250830"/>
            <a:ext cx="4546475" cy="291472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1">
          <a:extLst>
            <a:ext uri="{FF2B5EF4-FFF2-40B4-BE49-F238E27FC236}">
              <a16:creationId xmlns:a16="http://schemas.microsoft.com/office/drawing/2014/main" id="{659143EA-6707-4090-9340-A380C825950F}"/>
            </a:ext>
          </a:extLst>
        </p:cNvPr>
        <p:cNvGrpSpPr/>
        <p:nvPr/>
      </p:nvGrpSpPr>
      <p:grpSpPr>
        <a:xfrm>
          <a:off x="0" y="0"/>
          <a:ext cx="0" cy="0"/>
          <a:chOff x="0" y="0"/>
          <a:chExt cx="0" cy="0"/>
        </a:xfrm>
      </p:grpSpPr>
      <p:pic>
        <p:nvPicPr>
          <p:cNvPr id="332" name="Google Shape;332;p35">
            <a:extLst>
              <a:ext uri="{FF2B5EF4-FFF2-40B4-BE49-F238E27FC236}">
                <a16:creationId xmlns:a16="http://schemas.microsoft.com/office/drawing/2014/main" id="{F6E15361-7607-6FCE-942E-CDE482E43B9A}"/>
              </a:ext>
            </a:extLst>
          </p:cNvPr>
          <p:cNvPicPr preferRelativeResize="0">
            <a:picLocks noGrp="1"/>
          </p:cNvPicPr>
          <p:nvPr>
            <p:ph type="title"/>
          </p:nvPr>
        </p:nvPicPr>
        <p:blipFill rotWithShape="1">
          <a:blip r:embed="rId4">
            <a:alphaModFix/>
          </a:blip>
          <a:srcRect/>
          <a:stretch/>
        </p:blipFill>
        <p:spPr>
          <a:xfrm>
            <a:off x="1992313" y="14288"/>
            <a:ext cx="7848600" cy="1741487"/>
          </a:xfrm>
          <a:prstGeom prst="rect">
            <a:avLst/>
          </a:prstGeom>
          <a:noFill/>
          <a:ln>
            <a:noFill/>
          </a:ln>
        </p:spPr>
      </p:pic>
      <p:sp>
        <p:nvSpPr>
          <p:cNvPr id="333" name="Google Shape;333;p35">
            <a:extLst>
              <a:ext uri="{FF2B5EF4-FFF2-40B4-BE49-F238E27FC236}">
                <a16:creationId xmlns:a16="http://schemas.microsoft.com/office/drawing/2014/main" id="{5B143F04-8638-6855-3388-2461AF5E6CEA}"/>
              </a:ext>
            </a:extLst>
          </p:cNvPr>
          <p:cNvSpPr txBox="1">
            <a:spLocks noGrp="1"/>
          </p:cNvSpPr>
          <p:nvPr>
            <p:ph type="body" idx="1"/>
          </p:nvPr>
        </p:nvSpPr>
        <p:spPr>
          <a:xfrm>
            <a:off x="1919288" y="1773238"/>
            <a:ext cx="8229600" cy="4886325"/>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r>
              <a:rPr lang="nl-NL" dirty="0"/>
              <a:t>Goede reis naar huis </a:t>
            </a:r>
          </a:p>
          <a:p>
            <a:pPr marL="228600" lvl="0" indent="-50800" algn="l" rtl="0">
              <a:lnSpc>
                <a:spcPct val="90000"/>
              </a:lnSpc>
              <a:spcBef>
                <a:spcPts val="1000"/>
              </a:spcBef>
              <a:spcAft>
                <a:spcPts val="0"/>
              </a:spcAft>
              <a:buClr>
                <a:schemeClr val="dk1"/>
              </a:buClr>
              <a:buSzPts val="2800"/>
              <a:buNone/>
            </a:pPr>
            <a:endParaRPr lang="nl-NL" dirty="0"/>
          </a:p>
          <a:p>
            <a:pPr marL="228600" lvl="0" indent="-50800" algn="l" rtl="0">
              <a:lnSpc>
                <a:spcPct val="90000"/>
              </a:lnSpc>
              <a:spcBef>
                <a:spcPts val="1000"/>
              </a:spcBef>
              <a:spcAft>
                <a:spcPts val="0"/>
              </a:spcAft>
              <a:buClr>
                <a:schemeClr val="dk1"/>
              </a:buClr>
              <a:buSzPts val="2800"/>
              <a:buNone/>
            </a:pPr>
            <a:endParaRPr lang="nl-NL" dirty="0"/>
          </a:p>
          <a:p>
            <a:pPr marL="228600" lvl="0" indent="-50800" algn="l" rtl="0">
              <a:lnSpc>
                <a:spcPct val="90000"/>
              </a:lnSpc>
              <a:spcBef>
                <a:spcPts val="1000"/>
              </a:spcBef>
              <a:spcAft>
                <a:spcPts val="0"/>
              </a:spcAft>
              <a:buClr>
                <a:schemeClr val="dk1"/>
              </a:buClr>
              <a:buSzPts val="2800"/>
              <a:buNone/>
            </a:pPr>
            <a:endParaRPr lang="nl-NL" dirty="0"/>
          </a:p>
          <a:p>
            <a:pPr marL="228600" lvl="0" indent="-50800" algn="l" rtl="0">
              <a:lnSpc>
                <a:spcPct val="90000"/>
              </a:lnSpc>
              <a:spcBef>
                <a:spcPts val="1000"/>
              </a:spcBef>
              <a:spcAft>
                <a:spcPts val="0"/>
              </a:spcAft>
              <a:buClr>
                <a:schemeClr val="dk1"/>
              </a:buClr>
              <a:buSzPts val="2800"/>
              <a:buNone/>
            </a:pPr>
            <a:endParaRPr lang="nl-NL" dirty="0"/>
          </a:p>
          <a:p>
            <a:pPr marL="228600" lvl="0" indent="-50800" algn="l" rtl="0">
              <a:lnSpc>
                <a:spcPct val="90000"/>
              </a:lnSpc>
              <a:spcBef>
                <a:spcPts val="1000"/>
              </a:spcBef>
              <a:spcAft>
                <a:spcPts val="0"/>
              </a:spcAft>
              <a:buClr>
                <a:schemeClr val="dk1"/>
              </a:buClr>
              <a:buSzPts val="2800"/>
              <a:buNone/>
            </a:pPr>
            <a:r>
              <a:rPr lang="nl-NL" dirty="0"/>
              <a:t>(niet zoals op het volgende filmpje) </a:t>
            </a:r>
          </a:p>
          <a:p>
            <a:pPr marL="228600" lvl="0" indent="-50800" algn="l" rtl="0">
              <a:lnSpc>
                <a:spcPct val="90000"/>
              </a:lnSpc>
              <a:spcBef>
                <a:spcPts val="1000"/>
              </a:spcBef>
              <a:spcAft>
                <a:spcPts val="0"/>
              </a:spcAft>
              <a:buClr>
                <a:schemeClr val="dk1"/>
              </a:buClr>
              <a:buSzPts val="2800"/>
              <a:buNone/>
            </a:pPr>
            <a:r>
              <a:rPr lang="nl-NL" dirty="0"/>
              <a:t>https://www.youtube.com/watch?v=jPUU-hBwUm8</a:t>
            </a:r>
            <a:endParaRPr dirty="0"/>
          </a:p>
        </p:txBody>
      </p:sp>
      <p:pic>
        <p:nvPicPr>
          <p:cNvPr id="5" name="Afbeelding 4">
            <a:extLst>
              <a:ext uri="{FF2B5EF4-FFF2-40B4-BE49-F238E27FC236}">
                <a16:creationId xmlns:a16="http://schemas.microsoft.com/office/drawing/2014/main" id="{535B1C6E-1161-A19F-81FE-8650E43915E7}"/>
              </a:ext>
            </a:extLst>
          </p:cNvPr>
          <p:cNvPicPr>
            <a:picLocks noChangeAspect="1"/>
          </p:cNvPicPr>
          <p:nvPr/>
        </p:nvPicPr>
        <p:blipFill>
          <a:blip r:embed="rId5"/>
          <a:stretch>
            <a:fillRect/>
          </a:stretch>
        </p:blipFill>
        <p:spPr>
          <a:xfrm>
            <a:off x="5362522" y="2150347"/>
            <a:ext cx="5001012" cy="3206128"/>
          </a:xfrm>
          <a:prstGeom prst="rect">
            <a:avLst/>
          </a:prstGeom>
        </p:spPr>
      </p:pic>
      <p:pic>
        <p:nvPicPr>
          <p:cNvPr id="6" name="Onlinemedia 5" title="Lastige oma met fake stuur">
            <a:hlinkClick r:id="" action="ppaction://media"/>
            <a:extLst>
              <a:ext uri="{FF2B5EF4-FFF2-40B4-BE49-F238E27FC236}">
                <a16:creationId xmlns:a16="http://schemas.microsoft.com/office/drawing/2014/main" id="{08B0BAFD-8555-C82D-0256-722310F90AFC}"/>
              </a:ext>
            </a:extLst>
          </p:cNvPr>
          <p:cNvPicPr>
            <a:picLocks noRot="1" noChangeAspect="1"/>
          </p:cNvPicPr>
          <p:nvPr>
            <a:videoFile r:link="rId1"/>
          </p:nvPr>
        </p:nvPicPr>
        <p:blipFill>
          <a:blip r:embed="rId6"/>
          <a:stretch>
            <a:fillRect/>
          </a:stretch>
        </p:blipFill>
        <p:spPr>
          <a:xfrm>
            <a:off x="1524000" y="0"/>
            <a:ext cx="9144000" cy="6858000"/>
          </a:xfrm>
          <a:prstGeom prst="rect">
            <a:avLst/>
          </a:prstGeom>
        </p:spPr>
      </p:pic>
    </p:spTree>
    <p:extLst>
      <p:ext uri="{BB962C8B-B14F-4D97-AF65-F5344CB8AC3E}">
        <p14:creationId xmlns:p14="http://schemas.microsoft.com/office/powerpoint/2010/main" val="321400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4"/>
          <p:cNvPicPr preferRelativeResize="0">
            <a:picLocks noGrp="1"/>
          </p:cNvPicPr>
          <p:nvPr>
            <p:ph type="title"/>
          </p:nvPr>
        </p:nvPicPr>
        <p:blipFill rotWithShape="1">
          <a:blip r:embed="rId3">
            <a:alphaModFix/>
          </a:blip>
          <a:srcRect/>
          <a:stretch/>
        </p:blipFill>
        <p:spPr>
          <a:xfrm>
            <a:off x="2109788" y="-242888"/>
            <a:ext cx="7848600" cy="1741488"/>
          </a:xfrm>
          <a:prstGeom prst="rect">
            <a:avLst/>
          </a:prstGeom>
          <a:noFill/>
          <a:ln>
            <a:noFill/>
          </a:ln>
        </p:spPr>
      </p:pic>
      <p:sp>
        <p:nvSpPr>
          <p:cNvPr id="119" name="Google Shape;119;p4"/>
          <p:cNvSpPr txBox="1">
            <a:spLocks noGrp="1"/>
          </p:cNvSpPr>
          <p:nvPr>
            <p:ph type="body" idx="1"/>
          </p:nvPr>
        </p:nvSpPr>
        <p:spPr>
          <a:xfrm>
            <a:off x="361741" y="1637880"/>
            <a:ext cx="11083332" cy="522011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nl-NL" b="1" dirty="0"/>
              <a:t>Notulen Ledenvergadering 2023</a:t>
            </a:r>
            <a:endParaRPr dirty="0"/>
          </a:p>
          <a:p>
            <a:pPr marL="685800" lvl="1" indent="-228600" algn="l" rtl="0">
              <a:lnSpc>
                <a:spcPct val="90000"/>
              </a:lnSpc>
              <a:spcBef>
                <a:spcPts val="500"/>
              </a:spcBef>
              <a:spcAft>
                <a:spcPts val="0"/>
              </a:spcAft>
              <a:buClr>
                <a:schemeClr val="dk1"/>
              </a:buClr>
              <a:buSzPts val="2400"/>
              <a:buChar char="•"/>
            </a:pPr>
            <a:r>
              <a:rPr lang="nl-NL" b="1" dirty="0"/>
              <a:t>Activiteiten 2022</a:t>
            </a:r>
            <a:endParaRPr dirty="0"/>
          </a:p>
          <a:p>
            <a:pPr marL="685800" lvl="1" indent="-228600" algn="l" rtl="0">
              <a:lnSpc>
                <a:spcPct val="90000"/>
              </a:lnSpc>
              <a:spcBef>
                <a:spcPts val="500"/>
              </a:spcBef>
              <a:spcAft>
                <a:spcPts val="0"/>
              </a:spcAft>
              <a:buClr>
                <a:schemeClr val="dk1"/>
              </a:buClr>
              <a:buSzPts val="2400"/>
              <a:buChar char="•"/>
            </a:pPr>
            <a:r>
              <a:rPr lang="nl-NL" b="1" dirty="0"/>
              <a:t>Toelichting jaarrekening 2022</a:t>
            </a:r>
            <a:endParaRPr dirty="0"/>
          </a:p>
          <a:p>
            <a:pPr marL="685800" lvl="1" indent="-228600" algn="l" rtl="0">
              <a:lnSpc>
                <a:spcPct val="90000"/>
              </a:lnSpc>
              <a:spcBef>
                <a:spcPts val="500"/>
              </a:spcBef>
              <a:spcAft>
                <a:spcPts val="0"/>
              </a:spcAft>
              <a:buClr>
                <a:schemeClr val="dk1"/>
              </a:buClr>
              <a:buSzPts val="2400"/>
              <a:buChar char="•"/>
            </a:pPr>
            <a:r>
              <a:rPr lang="nl-NL" b="1" dirty="0"/>
              <a:t>Bevindingen Kascommissie</a:t>
            </a:r>
            <a:endParaRPr dirty="0"/>
          </a:p>
          <a:p>
            <a:pPr marL="685800" lvl="1" indent="-228600" algn="l" rtl="0">
              <a:lnSpc>
                <a:spcPct val="90000"/>
              </a:lnSpc>
              <a:spcBef>
                <a:spcPts val="500"/>
              </a:spcBef>
              <a:spcAft>
                <a:spcPts val="0"/>
              </a:spcAft>
              <a:buClr>
                <a:schemeClr val="dk1"/>
              </a:buClr>
              <a:buSzPts val="2400"/>
              <a:buChar char="•"/>
            </a:pPr>
            <a:r>
              <a:rPr lang="nl-NL" b="1" dirty="0"/>
              <a:t>Aftreden bestuurslid Jan </a:t>
            </a:r>
            <a:r>
              <a:rPr lang="nl-NL" b="1" dirty="0" err="1"/>
              <a:t>Raaijmakers</a:t>
            </a:r>
            <a:endParaRPr b="1" dirty="0"/>
          </a:p>
          <a:p>
            <a:pPr marL="685800" lvl="1" indent="-228600" algn="l" rtl="0">
              <a:lnSpc>
                <a:spcPct val="90000"/>
              </a:lnSpc>
              <a:spcBef>
                <a:spcPts val="500"/>
              </a:spcBef>
              <a:spcAft>
                <a:spcPts val="0"/>
              </a:spcAft>
              <a:buClr>
                <a:schemeClr val="dk1"/>
              </a:buClr>
              <a:buSzPts val="2400"/>
              <a:buChar char="•"/>
            </a:pPr>
            <a:r>
              <a:rPr lang="nl-NL" b="1" dirty="0"/>
              <a:t>Gang van zaken solidair pensioen</a:t>
            </a:r>
            <a:endParaRPr dirty="0"/>
          </a:p>
          <a:p>
            <a:pPr marL="685800" lvl="1" indent="-228600" algn="l" rtl="0">
              <a:lnSpc>
                <a:spcPct val="90000"/>
              </a:lnSpc>
              <a:spcBef>
                <a:spcPts val="500"/>
              </a:spcBef>
              <a:spcAft>
                <a:spcPts val="0"/>
              </a:spcAft>
              <a:buClr>
                <a:schemeClr val="dk1"/>
              </a:buClr>
              <a:buSzPts val="2400"/>
              <a:buChar char="•"/>
            </a:pPr>
            <a:r>
              <a:rPr lang="nl-NL" b="1" dirty="0"/>
              <a:t>Toekomstverwachtingen</a:t>
            </a:r>
            <a:endParaRPr dirty="0"/>
          </a:p>
          <a:p>
            <a:pPr marL="685800" lvl="1" indent="-228600" algn="l" rtl="0">
              <a:lnSpc>
                <a:spcPct val="90000"/>
              </a:lnSpc>
              <a:spcBef>
                <a:spcPts val="500"/>
              </a:spcBef>
              <a:spcAft>
                <a:spcPts val="0"/>
              </a:spcAft>
              <a:buClr>
                <a:schemeClr val="dk1"/>
              </a:buClr>
              <a:buSzPts val="2400"/>
              <a:buChar char="•"/>
            </a:pPr>
            <a:r>
              <a:rPr lang="nl-NL" b="1" dirty="0"/>
              <a:t>Inleiding Edith Mostert en Dick Slot</a:t>
            </a:r>
            <a:endParaRPr dirty="0"/>
          </a:p>
          <a:p>
            <a:pPr marL="685800" lvl="1" indent="-228600" algn="l" rtl="0">
              <a:lnSpc>
                <a:spcPct val="90000"/>
              </a:lnSpc>
              <a:spcBef>
                <a:spcPts val="500"/>
              </a:spcBef>
              <a:spcAft>
                <a:spcPts val="0"/>
              </a:spcAft>
              <a:buClr>
                <a:schemeClr val="dk1"/>
              </a:buClr>
              <a:buSzPts val="2400"/>
              <a:buChar char="•"/>
            </a:pPr>
            <a:r>
              <a:rPr lang="nl-NL" b="1" dirty="0"/>
              <a:t>Inleiding Nico de Zwart /  Jan Hollander van </a:t>
            </a:r>
            <a:r>
              <a:rPr lang="nl-NL" b="1" dirty="0" err="1"/>
              <a:t>Agrifirm</a:t>
            </a:r>
            <a:endParaRPr b="1" dirty="0"/>
          </a:p>
          <a:p>
            <a:pPr marL="685800" lvl="1" indent="-190500" algn="l" rtl="0">
              <a:lnSpc>
                <a:spcPct val="90000"/>
              </a:lnSpc>
              <a:spcBef>
                <a:spcPts val="500"/>
              </a:spcBef>
              <a:spcAft>
                <a:spcPts val="0"/>
              </a:spcAft>
              <a:buSzPts val="1800"/>
              <a:buChar char="•"/>
            </a:pPr>
            <a:r>
              <a:rPr lang="nl-NL" b="1" dirty="0"/>
              <a:t>Afscheid van voorzitter Jan </a:t>
            </a:r>
            <a:r>
              <a:rPr lang="nl-NL" b="1" dirty="0" err="1"/>
              <a:t>Raaijmakers</a:t>
            </a:r>
            <a:r>
              <a:rPr lang="nl-NL" b="1" dirty="0"/>
              <a:t>.</a:t>
            </a:r>
            <a:endParaRPr b="1" dirty="0"/>
          </a:p>
          <a:p>
            <a:pPr marL="685800" lvl="1" indent="-228600" algn="l" rtl="0">
              <a:lnSpc>
                <a:spcPct val="90000"/>
              </a:lnSpc>
              <a:spcBef>
                <a:spcPts val="500"/>
              </a:spcBef>
              <a:spcAft>
                <a:spcPts val="0"/>
              </a:spcAft>
              <a:buClr>
                <a:schemeClr val="dk1"/>
              </a:buClr>
              <a:buSzPts val="2400"/>
              <a:buChar char="•"/>
            </a:pPr>
            <a:r>
              <a:rPr lang="nl-NL" b="1" dirty="0"/>
              <a:t>Sluiting </a:t>
            </a:r>
            <a:endParaRPr b="1" i="1" u="sng" dirty="0"/>
          </a:p>
          <a:p>
            <a:pPr marL="685800" lvl="1" indent="-76200" algn="l" rtl="0">
              <a:lnSpc>
                <a:spcPct val="90000"/>
              </a:lnSpc>
              <a:spcBef>
                <a:spcPts val="500"/>
              </a:spcBef>
              <a:spcAft>
                <a:spcPts val="0"/>
              </a:spcAft>
              <a:buClr>
                <a:schemeClr val="dk1"/>
              </a:buClr>
              <a:buSzPts val="2400"/>
              <a:buNone/>
            </a:pPr>
            <a:endParaRPr b="1" i="1" u="sng" dirty="0"/>
          </a:p>
          <a:p>
            <a:pPr marL="685800" lvl="1" indent="-228600" algn="l" rtl="0">
              <a:lnSpc>
                <a:spcPct val="90000"/>
              </a:lnSpc>
              <a:spcBef>
                <a:spcPts val="500"/>
              </a:spcBef>
              <a:spcAft>
                <a:spcPts val="0"/>
              </a:spcAft>
              <a:buClr>
                <a:schemeClr val="dk1"/>
              </a:buClr>
              <a:buSzPts val="2400"/>
              <a:buChar char="•"/>
            </a:pPr>
            <a:r>
              <a:rPr lang="nl-NL" b="1" i="1" u="sng" dirty="0"/>
              <a:t>Goedkeuring vergadering?</a:t>
            </a: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p:txBody>
      </p:sp>
      <p:pic>
        <p:nvPicPr>
          <p:cNvPr id="3" name="Afbeelding 2">
            <a:extLst>
              <a:ext uri="{FF2B5EF4-FFF2-40B4-BE49-F238E27FC236}">
                <a16:creationId xmlns:a16="http://schemas.microsoft.com/office/drawing/2014/main" id="{D205D2D3-A865-587F-304F-2291AACE49D2}"/>
              </a:ext>
            </a:extLst>
          </p:cNvPr>
          <p:cNvPicPr>
            <a:picLocks noChangeAspect="1"/>
          </p:cNvPicPr>
          <p:nvPr/>
        </p:nvPicPr>
        <p:blipFill>
          <a:blip r:embed="rId4"/>
          <a:stretch>
            <a:fillRect/>
          </a:stretch>
        </p:blipFill>
        <p:spPr>
          <a:xfrm>
            <a:off x="8255691" y="1647928"/>
            <a:ext cx="3425490" cy="441111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5"/>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126" name="Google Shape;126;p5"/>
          <p:cNvSpPr txBox="1">
            <a:spLocks noGrp="1"/>
          </p:cNvSpPr>
          <p:nvPr>
            <p:ph type="body" idx="1"/>
          </p:nvPr>
        </p:nvSpPr>
        <p:spPr>
          <a:xfrm>
            <a:off x="612949" y="2133600"/>
            <a:ext cx="10882365" cy="452596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nl-NL" sz="3200" b="1" dirty="0"/>
              <a:t>Jaarverslag activiteiten vereniging in 2023</a:t>
            </a:r>
            <a:endParaRPr sz="3200" dirty="0"/>
          </a:p>
          <a:p>
            <a:pPr marL="685800" lvl="1" indent="-228600" algn="l" rtl="0">
              <a:lnSpc>
                <a:spcPct val="90000"/>
              </a:lnSpc>
              <a:spcBef>
                <a:spcPts val="500"/>
              </a:spcBef>
              <a:spcAft>
                <a:spcPts val="0"/>
              </a:spcAft>
              <a:buClr>
                <a:schemeClr val="dk1"/>
              </a:buClr>
              <a:buSzPts val="2400"/>
              <a:buChar char="•"/>
            </a:pPr>
            <a:r>
              <a:rPr lang="nl-NL" sz="3200" b="1" dirty="0"/>
              <a:t>Aantal leden eind 2022  811 leden </a:t>
            </a:r>
            <a:endParaRPr sz="3200" dirty="0"/>
          </a:p>
          <a:p>
            <a:pPr marL="685800" lvl="1" indent="-228600" algn="l" rtl="0">
              <a:lnSpc>
                <a:spcPct val="90000"/>
              </a:lnSpc>
              <a:spcBef>
                <a:spcPts val="500"/>
              </a:spcBef>
              <a:spcAft>
                <a:spcPts val="0"/>
              </a:spcAft>
              <a:buClr>
                <a:schemeClr val="dk1"/>
              </a:buClr>
              <a:buSzPts val="2400"/>
              <a:buChar char="•"/>
            </a:pPr>
            <a:r>
              <a:rPr lang="nl-NL" sz="3200" b="1" dirty="0"/>
              <a:t>Aantal leden eind 2023  783 leden                                                   </a:t>
            </a:r>
            <a:endParaRPr sz="3200" dirty="0"/>
          </a:p>
          <a:p>
            <a:pPr marL="685800" lvl="1" indent="-228600" algn="l" rtl="0">
              <a:lnSpc>
                <a:spcPct val="90000"/>
              </a:lnSpc>
              <a:spcBef>
                <a:spcPts val="500"/>
              </a:spcBef>
              <a:spcAft>
                <a:spcPts val="0"/>
              </a:spcAft>
              <a:buClr>
                <a:schemeClr val="dk1"/>
              </a:buClr>
              <a:buSzPts val="2400"/>
              <a:buChar char="•"/>
            </a:pPr>
            <a:r>
              <a:rPr lang="nl-NL" sz="3200" b="1" baseline="30000" dirty="0"/>
              <a:t>15e</a:t>
            </a:r>
            <a:r>
              <a:rPr lang="nl-NL" sz="3200" b="1" dirty="0"/>
              <a:t> Algemene vergadering </a:t>
            </a:r>
            <a:endParaRPr sz="3200" dirty="0"/>
          </a:p>
          <a:p>
            <a:pPr marL="685800" lvl="1" indent="-228600" algn="l" rtl="0">
              <a:lnSpc>
                <a:spcPct val="90000"/>
              </a:lnSpc>
              <a:spcBef>
                <a:spcPts val="500"/>
              </a:spcBef>
              <a:spcAft>
                <a:spcPts val="0"/>
              </a:spcAft>
              <a:buClr>
                <a:schemeClr val="dk1"/>
              </a:buClr>
              <a:buSzPts val="2400"/>
              <a:buChar char="•"/>
            </a:pPr>
            <a:r>
              <a:rPr lang="nl-NL" sz="3200" b="1" dirty="0"/>
              <a:t>Aantal bestuursvergaderingen 4</a:t>
            </a:r>
            <a:endParaRPr sz="3200" dirty="0"/>
          </a:p>
        </p:txBody>
      </p:sp>
      <p:pic>
        <p:nvPicPr>
          <p:cNvPr id="3" name="Afbeelding 2">
            <a:extLst>
              <a:ext uri="{FF2B5EF4-FFF2-40B4-BE49-F238E27FC236}">
                <a16:creationId xmlns:a16="http://schemas.microsoft.com/office/drawing/2014/main" id="{47DA9E67-8BDB-DB5F-EF7C-6FB099B1D7D0}"/>
              </a:ext>
            </a:extLst>
          </p:cNvPr>
          <p:cNvPicPr>
            <a:picLocks noChangeAspect="1"/>
          </p:cNvPicPr>
          <p:nvPr/>
        </p:nvPicPr>
        <p:blipFill>
          <a:blip r:embed="rId4"/>
          <a:stretch>
            <a:fillRect/>
          </a:stretch>
        </p:blipFill>
        <p:spPr>
          <a:xfrm>
            <a:off x="7415683" y="3627787"/>
            <a:ext cx="3805525" cy="28645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6"/>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133" name="Google Shape;133;p6"/>
          <p:cNvSpPr txBox="1">
            <a:spLocks noGrp="1"/>
          </p:cNvSpPr>
          <p:nvPr>
            <p:ph type="body" idx="1"/>
          </p:nvPr>
        </p:nvSpPr>
        <p:spPr>
          <a:xfrm>
            <a:off x="1215851" y="2133600"/>
            <a:ext cx="8933037" cy="45259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nl-NL" b="1" dirty="0"/>
              <a:t>Jaarverslag activiteiten vereniging in 2023 </a:t>
            </a:r>
            <a:endParaRPr dirty="0"/>
          </a:p>
          <a:p>
            <a:pPr marL="685800" lvl="1" indent="-228600" algn="l" rtl="0">
              <a:lnSpc>
                <a:spcPct val="90000"/>
              </a:lnSpc>
              <a:spcBef>
                <a:spcPts val="500"/>
              </a:spcBef>
              <a:spcAft>
                <a:spcPts val="0"/>
              </a:spcAft>
              <a:buClr>
                <a:schemeClr val="dk1"/>
              </a:buClr>
              <a:buSzPts val="2400"/>
              <a:buChar char="•"/>
            </a:pPr>
            <a:r>
              <a:rPr lang="nl-NL" sz="2800" b="1" dirty="0"/>
              <a:t>Belangrijkste onderwerpen</a:t>
            </a:r>
            <a:endParaRPr sz="2800" dirty="0"/>
          </a:p>
          <a:p>
            <a:pPr marL="1143000" lvl="2" indent="-228600" algn="l" rtl="0">
              <a:lnSpc>
                <a:spcPct val="90000"/>
              </a:lnSpc>
              <a:spcBef>
                <a:spcPts val="500"/>
              </a:spcBef>
              <a:spcAft>
                <a:spcPts val="0"/>
              </a:spcAft>
              <a:buClr>
                <a:schemeClr val="dk1"/>
              </a:buClr>
              <a:buSzPts val="2400"/>
              <a:buChar char="•"/>
            </a:pPr>
            <a:r>
              <a:rPr lang="nl-NL" sz="2800" b="1" dirty="0"/>
              <a:t>Gesprekken directie </a:t>
            </a:r>
            <a:r>
              <a:rPr lang="nl-NL" sz="2800" b="1" dirty="0" err="1"/>
              <a:t>Agrifirm</a:t>
            </a:r>
            <a:r>
              <a:rPr lang="nl-NL" sz="2800" b="1" dirty="0"/>
              <a:t> en Achmea/Interpolis inzake </a:t>
            </a:r>
            <a:r>
              <a:rPr lang="nl-NL" sz="2800" b="1" dirty="0" err="1"/>
              <a:t>hoorrecht</a:t>
            </a:r>
            <a:endParaRPr sz="2800" b="1" dirty="0"/>
          </a:p>
          <a:p>
            <a:pPr marL="1143000" lvl="2" indent="-228600" algn="l" rtl="0">
              <a:lnSpc>
                <a:spcPct val="90000"/>
              </a:lnSpc>
              <a:spcBef>
                <a:spcPts val="500"/>
              </a:spcBef>
              <a:spcAft>
                <a:spcPts val="0"/>
              </a:spcAft>
              <a:buSzPts val="2400"/>
              <a:buChar char="•"/>
            </a:pPr>
            <a:r>
              <a:rPr lang="nl-NL" sz="2800" b="1" dirty="0"/>
              <a:t>Overleg met Ilse </a:t>
            </a:r>
            <a:r>
              <a:rPr lang="nl-NL" sz="2800" b="1" dirty="0" err="1"/>
              <a:t>Arkink</a:t>
            </a:r>
            <a:endParaRPr sz="2800" b="1" dirty="0"/>
          </a:p>
          <a:p>
            <a:pPr marL="1143000" lvl="2" indent="-228600" algn="l" rtl="0">
              <a:lnSpc>
                <a:spcPct val="90000"/>
              </a:lnSpc>
              <a:spcBef>
                <a:spcPts val="500"/>
              </a:spcBef>
              <a:spcAft>
                <a:spcPts val="0"/>
              </a:spcAft>
              <a:buClr>
                <a:schemeClr val="dk1"/>
              </a:buClr>
              <a:buSzPts val="2400"/>
              <a:buChar char="•"/>
            </a:pPr>
            <a:r>
              <a:rPr lang="nl-NL" sz="2800" b="1" dirty="0"/>
              <a:t>Overleg met VGAZ</a:t>
            </a:r>
            <a:endParaRPr sz="2800" dirty="0"/>
          </a:p>
          <a:p>
            <a:pPr marL="1143000" lvl="2" indent="-228600" algn="l" rtl="0">
              <a:lnSpc>
                <a:spcPct val="90000"/>
              </a:lnSpc>
              <a:spcBef>
                <a:spcPts val="500"/>
              </a:spcBef>
              <a:spcAft>
                <a:spcPts val="0"/>
              </a:spcAft>
              <a:buClr>
                <a:schemeClr val="dk1"/>
              </a:buClr>
              <a:buSzPts val="2400"/>
              <a:buChar char="•"/>
            </a:pPr>
            <a:r>
              <a:rPr lang="nl-NL" sz="2800" b="1" dirty="0"/>
              <a:t>Informatie aan de leden via brief en website</a:t>
            </a:r>
            <a:endParaRPr sz="2800" dirty="0"/>
          </a:p>
          <a:p>
            <a:pPr marL="1143000" lvl="2" indent="-228600" algn="l" rtl="0">
              <a:lnSpc>
                <a:spcPct val="90000"/>
              </a:lnSpc>
              <a:spcBef>
                <a:spcPts val="500"/>
              </a:spcBef>
              <a:spcAft>
                <a:spcPts val="0"/>
              </a:spcAft>
              <a:buClr>
                <a:schemeClr val="dk1"/>
              </a:buClr>
              <a:buSzPts val="2400"/>
              <a:buChar char="•"/>
            </a:pPr>
            <a:r>
              <a:rPr lang="nl-NL" sz="2800" b="1" dirty="0"/>
              <a:t>Voorbereiding ledenvergaderingen</a:t>
            </a:r>
            <a:endParaRPr sz="2800" dirty="0"/>
          </a:p>
          <a:p>
            <a:pPr marL="1143000" lvl="2" indent="-228600" algn="l" rtl="0">
              <a:lnSpc>
                <a:spcPct val="90000"/>
              </a:lnSpc>
              <a:spcBef>
                <a:spcPts val="500"/>
              </a:spcBef>
              <a:spcAft>
                <a:spcPts val="0"/>
              </a:spcAft>
              <a:buClr>
                <a:schemeClr val="dk1"/>
              </a:buClr>
              <a:buSzPts val="2400"/>
              <a:buChar char="•"/>
            </a:pPr>
            <a:r>
              <a:rPr lang="nl-NL" sz="2800" b="1" dirty="0"/>
              <a:t>Volgen ontwikkelingen pensioenen en daar waar nodig actie ondernemen</a:t>
            </a:r>
            <a:endParaRPr sz="2800" b="1" dirty="0"/>
          </a:p>
          <a:p>
            <a:pPr marL="0" lvl="0" indent="0" algn="l" rtl="0">
              <a:lnSpc>
                <a:spcPct val="90000"/>
              </a:lnSpc>
              <a:spcBef>
                <a:spcPts val="500"/>
              </a:spcBef>
              <a:spcAft>
                <a:spcPts val="0"/>
              </a:spcAft>
              <a:buNone/>
            </a:pPr>
            <a:endParaRPr sz="2400" b="1" dirty="0"/>
          </a:p>
          <a:p>
            <a:pPr marL="914400" lvl="2" indent="0" algn="l" rtl="0">
              <a:lnSpc>
                <a:spcPct val="90000"/>
              </a:lnSpc>
              <a:spcBef>
                <a:spcPts val="500"/>
              </a:spcBef>
              <a:spcAft>
                <a:spcPts val="0"/>
              </a:spcAft>
              <a:buClr>
                <a:schemeClr val="dk1"/>
              </a:buClr>
              <a:buSzPts val="2000"/>
              <a:buFont typeface="Arial"/>
              <a:buNone/>
            </a:pPr>
            <a:endParaRPr b="1" dirty="0"/>
          </a:p>
          <a:p>
            <a:pPr marL="1143000" lvl="2" indent="-101600" algn="l" rtl="0">
              <a:lnSpc>
                <a:spcPct val="90000"/>
              </a:lnSpc>
              <a:spcBef>
                <a:spcPts val="500"/>
              </a:spcBef>
              <a:spcAft>
                <a:spcPts val="0"/>
              </a:spcAft>
              <a:buClr>
                <a:schemeClr val="dk1"/>
              </a:buClr>
              <a:buSzPts val="2000"/>
              <a:buNone/>
            </a:pPr>
            <a:endParaRPr dirty="0"/>
          </a:p>
        </p:txBody>
      </p:sp>
      <p:pic>
        <p:nvPicPr>
          <p:cNvPr id="3" name="Afbeelding 2">
            <a:extLst>
              <a:ext uri="{FF2B5EF4-FFF2-40B4-BE49-F238E27FC236}">
                <a16:creationId xmlns:a16="http://schemas.microsoft.com/office/drawing/2014/main" id="{7473903A-9DE5-D812-56B3-7172E15FCAEA}"/>
              </a:ext>
            </a:extLst>
          </p:cNvPr>
          <p:cNvPicPr>
            <a:picLocks noChangeAspect="1"/>
          </p:cNvPicPr>
          <p:nvPr/>
        </p:nvPicPr>
        <p:blipFill>
          <a:blip r:embed="rId4"/>
          <a:stretch>
            <a:fillRect/>
          </a:stretch>
        </p:blipFill>
        <p:spPr>
          <a:xfrm>
            <a:off x="9840913" y="1741488"/>
            <a:ext cx="1552261" cy="131785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7"/>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140" name="Google Shape;140;p7"/>
          <p:cNvSpPr txBox="1">
            <a:spLocks noGrp="1"/>
          </p:cNvSpPr>
          <p:nvPr>
            <p:ph type="body" idx="1"/>
          </p:nvPr>
        </p:nvSpPr>
        <p:spPr>
          <a:xfrm>
            <a:off x="1919288" y="2133600"/>
            <a:ext cx="8229600" cy="45259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nl-NL" b="1" dirty="0"/>
              <a:t>Jaarverslag activiteiten vereniging in 2023</a:t>
            </a:r>
          </a:p>
          <a:p>
            <a:pPr marL="228600" lvl="0" indent="-228600" algn="l" rtl="0">
              <a:lnSpc>
                <a:spcPct val="90000"/>
              </a:lnSpc>
              <a:spcBef>
                <a:spcPts val="0"/>
              </a:spcBef>
              <a:spcAft>
                <a:spcPts val="0"/>
              </a:spcAft>
              <a:buClr>
                <a:schemeClr val="dk1"/>
              </a:buClr>
              <a:buSzPts val="2800"/>
              <a:buChar char="•"/>
            </a:pPr>
            <a:endParaRPr lang="nl-NL" b="1" dirty="0"/>
          </a:p>
          <a:p>
            <a:pPr marL="228600" lvl="0" indent="-228600" algn="l" rtl="0">
              <a:lnSpc>
                <a:spcPct val="90000"/>
              </a:lnSpc>
              <a:spcBef>
                <a:spcPts val="0"/>
              </a:spcBef>
              <a:spcAft>
                <a:spcPts val="0"/>
              </a:spcAft>
              <a:buClr>
                <a:schemeClr val="dk1"/>
              </a:buClr>
              <a:buSzPts val="2800"/>
              <a:buChar char="•"/>
            </a:pPr>
            <a:endParaRPr dirty="0"/>
          </a:p>
          <a:p>
            <a:pPr marL="0" lvl="0" indent="0" algn="l" rtl="0">
              <a:lnSpc>
                <a:spcPct val="90000"/>
              </a:lnSpc>
              <a:spcBef>
                <a:spcPts val="1000"/>
              </a:spcBef>
              <a:spcAft>
                <a:spcPts val="0"/>
              </a:spcAft>
              <a:buClr>
                <a:schemeClr val="dk1"/>
              </a:buClr>
              <a:buSzPts val="2800"/>
              <a:buFont typeface="Arial"/>
              <a:buNone/>
            </a:pPr>
            <a:endParaRPr b="1" dirty="0"/>
          </a:p>
          <a:p>
            <a:pPr marL="685800" lvl="1" indent="-228600" algn="l" rtl="0">
              <a:lnSpc>
                <a:spcPct val="90000"/>
              </a:lnSpc>
              <a:spcBef>
                <a:spcPts val="500"/>
              </a:spcBef>
              <a:spcAft>
                <a:spcPts val="0"/>
              </a:spcAft>
              <a:buClr>
                <a:schemeClr val="dk1"/>
              </a:buClr>
              <a:buSzPts val="2600"/>
              <a:buChar char="•"/>
            </a:pPr>
            <a:r>
              <a:rPr lang="nl-NL" sz="2600" b="1" dirty="0"/>
              <a:t>bestuurssamenstelling</a:t>
            </a:r>
            <a:endParaRPr sz="2000" b="1" dirty="0"/>
          </a:p>
          <a:p>
            <a:pPr marL="1143000" lvl="2" indent="-228600" algn="l" rtl="0">
              <a:lnSpc>
                <a:spcPct val="90000"/>
              </a:lnSpc>
              <a:spcBef>
                <a:spcPts val="500"/>
              </a:spcBef>
              <a:spcAft>
                <a:spcPts val="0"/>
              </a:spcAft>
              <a:buClr>
                <a:schemeClr val="dk1"/>
              </a:buClr>
              <a:buSzPts val="2400"/>
              <a:buChar char="•"/>
            </a:pPr>
            <a:r>
              <a:rPr lang="nl-NL" sz="2400" b="1" dirty="0" err="1"/>
              <a:t>Siny</a:t>
            </a:r>
            <a:r>
              <a:rPr lang="nl-NL" sz="2400" b="1" dirty="0"/>
              <a:t> Scholte Aalbes-</a:t>
            </a:r>
            <a:r>
              <a:rPr lang="nl-NL" sz="2400" b="1" dirty="0" err="1"/>
              <a:t>Schomaker</a:t>
            </a:r>
            <a:r>
              <a:rPr lang="nl-NL" sz="2400" b="1" dirty="0"/>
              <a:t>   penningmeester </a:t>
            </a:r>
            <a:endParaRPr dirty="0"/>
          </a:p>
          <a:p>
            <a:pPr marL="1143000" lvl="2" indent="-228600" algn="l" rtl="0">
              <a:lnSpc>
                <a:spcPct val="90000"/>
              </a:lnSpc>
              <a:spcBef>
                <a:spcPts val="500"/>
              </a:spcBef>
              <a:spcAft>
                <a:spcPts val="0"/>
              </a:spcAft>
              <a:buClr>
                <a:schemeClr val="dk1"/>
              </a:buClr>
              <a:buSzPts val="2400"/>
              <a:buChar char="•"/>
            </a:pPr>
            <a:r>
              <a:rPr lang="nl-NL" sz="2400" b="1" dirty="0"/>
              <a:t>Adrie Brands                                     voorzitter</a:t>
            </a:r>
            <a:endParaRPr dirty="0"/>
          </a:p>
          <a:p>
            <a:pPr marL="1143000" lvl="2" indent="-228600" algn="l" rtl="0">
              <a:lnSpc>
                <a:spcPct val="90000"/>
              </a:lnSpc>
              <a:spcBef>
                <a:spcPts val="500"/>
              </a:spcBef>
              <a:spcAft>
                <a:spcPts val="0"/>
              </a:spcAft>
              <a:buClr>
                <a:schemeClr val="dk1"/>
              </a:buClr>
              <a:buSzPts val="2400"/>
              <a:buChar char="•"/>
            </a:pPr>
            <a:r>
              <a:rPr lang="nl-NL" sz="2400" b="1" dirty="0"/>
              <a:t>Leo van Wijk                                     vicevoorzitter</a:t>
            </a:r>
            <a:endParaRPr dirty="0"/>
          </a:p>
          <a:p>
            <a:pPr marL="1143000" lvl="2" indent="-228600" algn="l" rtl="0">
              <a:lnSpc>
                <a:spcPct val="90000"/>
              </a:lnSpc>
              <a:spcBef>
                <a:spcPts val="500"/>
              </a:spcBef>
              <a:spcAft>
                <a:spcPts val="0"/>
              </a:spcAft>
              <a:buClr>
                <a:srgbClr val="000000"/>
              </a:buClr>
              <a:buSzPts val="2400"/>
              <a:buChar char="•"/>
            </a:pPr>
            <a:r>
              <a:rPr lang="nl-NL" sz="2400" b="1" dirty="0">
                <a:solidFill>
                  <a:srgbClr val="000000"/>
                </a:solidFill>
              </a:rPr>
              <a:t>Piet van Wijngaarden                     secretaris</a:t>
            </a:r>
            <a:endParaRPr dirty="0"/>
          </a:p>
          <a:p>
            <a:pPr marL="1143000" lvl="2" indent="-228600" algn="l" rtl="0">
              <a:lnSpc>
                <a:spcPct val="90000"/>
              </a:lnSpc>
              <a:spcBef>
                <a:spcPts val="500"/>
              </a:spcBef>
              <a:spcAft>
                <a:spcPts val="0"/>
              </a:spcAft>
              <a:buClr>
                <a:srgbClr val="000000"/>
              </a:buClr>
              <a:buSzPts val="2400"/>
              <a:buChar char="•"/>
            </a:pPr>
            <a:r>
              <a:rPr lang="nl-NL" sz="2400" b="1" dirty="0">
                <a:solidFill>
                  <a:srgbClr val="000000"/>
                </a:solidFill>
              </a:rPr>
              <a:t>Henk Middag                                    </a:t>
            </a:r>
            <a:r>
              <a:rPr lang="nl-NL" sz="2400" b="1" dirty="0" err="1">
                <a:solidFill>
                  <a:srgbClr val="000000"/>
                </a:solidFill>
              </a:rPr>
              <a:t>autom</a:t>
            </a:r>
            <a:r>
              <a:rPr lang="nl-NL" sz="2400" b="1" dirty="0">
                <a:solidFill>
                  <a:srgbClr val="000000"/>
                </a:solidFill>
              </a:rPr>
              <a:t>. en notulist</a:t>
            </a:r>
            <a:endParaRPr dirty="0"/>
          </a:p>
          <a:p>
            <a:pPr marL="1143000" lvl="2" indent="-101600" algn="l" rtl="0">
              <a:lnSpc>
                <a:spcPct val="90000"/>
              </a:lnSpc>
              <a:spcBef>
                <a:spcPts val="500"/>
              </a:spcBef>
              <a:spcAft>
                <a:spcPts val="0"/>
              </a:spcAft>
              <a:buClr>
                <a:schemeClr val="dk1"/>
              </a:buClr>
              <a:buSzPts val="2000"/>
              <a:buNone/>
            </a:pPr>
            <a:endParaRPr dirty="0"/>
          </a:p>
          <a:p>
            <a:pPr marL="685800" lvl="1" indent="-76200" algn="l" rtl="0">
              <a:lnSpc>
                <a:spcPct val="90000"/>
              </a:lnSpc>
              <a:spcBef>
                <a:spcPts val="500"/>
              </a:spcBef>
              <a:spcAft>
                <a:spcPts val="0"/>
              </a:spcAft>
              <a:buClr>
                <a:schemeClr val="dk1"/>
              </a:buClr>
              <a:buSzPts val="2400"/>
              <a:buNone/>
            </a:pPr>
            <a:endParaRPr dirty="0"/>
          </a:p>
        </p:txBody>
      </p:sp>
      <p:pic>
        <p:nvPicPr>
          <p:cNvPr id="3" name="Afbeelding 2">
            <a:extLst>
              <a:ext uri="{FF2B5EF4-FFF2-40B4-BE49-F238E27FC236}">
                <a16:creationId xmlns:a16="http://schemas.microsoft.com/office/drawing/2014/main" id="{3FE922A0-EBE6-E132-A7A0-C5EC31C563BE}"/>
              </a:ext>
            </a:extLst>
          </p:cNvPr>
          <p:cNvPicPr>
            <a:picLocks noChangeAspect="1"/>
          </p:cNvPicPr>
          <p:nvPr/>
        </p:nvPicPr>
        <p:blipFill>
          <a:blip r:embed="rId4"/>
          <a:stretch>
            <a:fillRect/>
          </a:stretch>
        </p:blipFill>
        <p:spPr>
          <a:xfrm>
            <a:off x="8969733" y="2133600"/>
            <a:ext cx="2190160" cy="20197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8"/>
          <p:cNvPicPr preferRelativeResize="0">
            <a:picLocks noGrp="1"/>
          </p:cNvPicPr>
          <p:nvPr>
            <p:ph type="title"/>
          </p:nvPr>
        </p:nvPicPr>
        <p:blipFill rotWithShape="1">
          <a:blip r:embed="rId3">
            <a:alphaModFix/>
          </a:blip>
          <a:srcRect/>
          <a:stretch/>
        </p:blipFill>
        <p:spPr>
          <a:xfrm>
            <a:off x="1992313" y="0"/>
            <a:ext cx="7848600" cy="1741488"/>
          </a:xfrm>
          <a:prstGeom prst="rect">
            <a:avLst/>
          </a:prstGeom>
          <a:noFill/>
          <a:ln>
            <a:noFill/>
          </a:ln>
        </p:spPr>
      </p:pic>
      <p:sp>
        <p:nvSpPr>
          <p:cNvPr id="147" name="Google Shape;147;p8"/>
          <p:cNvSpPr txBox="1">
            <a:spLocks noGrp="1"/>
          </p:cNvSpPr>
          <p:nvPr>
            <p:ph type="body" idx="1"/>
          </p:nvPr>
        </p:nvSpPr>
        <p:spPr>
          <a:xfrm>
            <a:off x="1065125" y="1899138"/>
            <a:ext cx="8658313" cy="5314462"/>
          </a:xfrm>
          <a:prstGeom prst="rect">
            <a:avLst/>
          </a:prstGeom>
          <a:noFill/>
          <a:ln>
            <a:noFill/>
          </a:ln>
        </p:spPr>
        <p:txBody>
          <a:bodyPr spcFirstLastPara="1" wrap="square" lIns="91425" tIns="45700" rIns="91425" bIns="45700" anchor="t" anchorCtr="0">
            <a:normAutofit/>
          </a:bodyPr>
          <a:lstStyle/>
          <a:p>
            <a:pPr marL="228600" lvl="0" indent="-63500" algn="l" rtl="0">
              <a:lnSpc>
                <a:spcPct val="80000"/>
              </a:lnSpc>
              <a:spcBef>
                <a:spcPts val="0"/>
              </a:spcBef>
              <a:spcAft>
                <a:spcPts val="0"/>
              </a:spcAft>
              <a:buClr>
                <a:schemeClr val="dk1"/>
              </a:buClr>
              <a:buSzPts val="2600"/>
              <a:buNone/>
            </a:pPr>
            <a:endParaRPr sz="2600" b="1" dirty="0"/>
          </a:p>
          <a:p>
            <a:pPr marL="228600" lvl="0" indent="-228600" algn="l" rtl="0">
              <a:lnSpc>
                <a:spcPct val="80000"/>
              </a:lnSpc>
              <a:spcBef>
                <a:spcPts val="1000"/>
              </a:spcBef>
              <a:spcAft>
                <a:spcPts val="0"/>
              </a:spcAft>
              <a:buClr>
                <a:schemeClr val="dk1"/>
              </a:buClr>
              <a:buSzPts val="2800"/>
              <a:buChar char="•"/>
            </a:pPr>
            <a:r>
              <a:rPr lang="nl-NL" sz="3200" b="1" dirty="0"/>
              <a:t>Toelichting  op de jaarrekening</a:t>
            </a:r>
            <a:endParaRPr sz="3200" dirty="0"/>
          </a:p>
          <a:p>
            <a:pPr marL="228600" lvl="0" indent="-63500" algn="l" rtl="0">
              <a:lnSpc>
                <a:spcPct val="80000"/>
              </a:lnSpc>
              <a:spcBef>
                <a:spcPts val="1000"/>
              </a:spcBef>
              <a:spcAft>
                <a:spcPts val="0"/>
              </a:spcAft>
              <a:buClr>
                <a:schemeClr val="dk1"/>
              </a:buClr>
              <a:buSzPts val="2600"/>
              <a:buNone/>
            </a:pPr>
            <a:endParaRPr sz="3200" b="1" dirty="0"/>
          </a:p>
          <a:p>
            <a:pPr marL="0" lvl="0" indent="0" algn="l" rtl="0">
              <a:lnSpc>
                <a:spcPct val="80000"/>
              </a:lnSpc>
              <a:spcBef>
                <a:spcPts val="1000"/>
              </a:spcBef>
              <a:spcAft>
                <a:spcPts val="0"/>
              </a:spcAft>
              <a:buClr>
                <a:schemeClr val="dk1"/>
              </a:buClr>
              <a:buSzPts val="2800"/>
              <a:buFont typeface="Arial"/>
              <a:buNone/>
            </a:pPr>
            <a:r>
              <a:rPr lang="nl-NL" sz="3200" b="1" dirty="0"/>
              <a:t>Aan de orde;</a:t>
            </a:r>
            <a:endParaRPr sz="3200" dirty="0"/>
          </a:p>
          <a:p>
            <a:pPr marL="0" lvl="0" indent="0" algn="l" rtl="0">
              <a:lnSpc>
                <a:spcPct val="80000"/>
              </a:lnSpc>
              <a:spcBef>
                <a:spcPts val="1000"/>
              </a:spcBef>
              <a:spcAft>
                <a:spcPts val="0"/>
              </a:spcAft>
              <a:buClr>
                <a:schemeClr val="dk1"/>
              </a:buClr>
              <a:buSzPts val="2800"/>
              <a:buFont typeface="Arial"/>
              <a:buNone/>
            </a:pPr>
            <a:endParaRPr sz="3200" b="1" dirty="0"/>
          </a:p>
          <a:p>
            <a:pPr marL="685800" lvl="1" indent="-228600" algn="l" rtl="0">
              <a:lnSpc>
                <a:spcPct val="80000"/>
              </a:lnSpc>
              <a:spcBef>
                <a:spcPts val="500"/>
              </a:spcBef>
              <a:spcAft>
                <a:spcPts val="0"/>
              </a:spcAft>
              <a:buClr>
                <a:schemeClr val="dk1"/>
              </a:buClr>
              <a:buSzPts val="2800"/>
              <a:buChar char="•"/>
            </a:pPr>
            <a:r>
              <a:rPr lang="nl-NL" sz="3200" b="1" dirty="0"/>
              <a:t>Financieel verslag 2023</a:t>
            </a:r>
            <a:endParaRPr sz="3200" dirty="0"/>
          </a:p>
          <a:p>
            <a:pPr marL="685800" lvl="1" indent="-228600" algn="l" rtl="0">
              <a:lnSpc>
                <a:spcPct val="80000"/>
              </a:lnSpc>
              <a:spcBef>
                <a:spcPts val="500"/>
              </a:spcBef>
              <a:spcAft>
                <a:spcPts val="0"/>
              </a:spcAft>
              <a:buClr>
                <a:schemeClr val="dk1"/>
              </a:buClr>
              <a:buSzPts val="2800"/>
              <a:buChar char="•"/>
            </a:pPr>
            <a:r>
              <a:rPr lang="nl-NL" sz="3200" b="1" dirty="0"/>
              <a:t>Verklaring resultaat</a:t>
            </a:r>
            <a:endParaRPr sz="3200" dirty="0"/>
          </a:p>
          <a:p>
            <a:pPr marL="685800" lvl="1" indent="-228600" algn="l" rtl="0">
              <a:lnSpc>
                <a:spcPct val="80000"/>
              </a:lnSpc>
              <a:spcBef>
                <a:spcPts val="500"/>
              </a:spcBef>
              <a:spcAft>
                <a:spcPts val="0"/>
              </a:spcAft>
              <a:buClr>
                <a:schemeClr val="dk1"/>
              </a:buClr>
              <a:buSzPts val="2800"/>
              <a:buChar char="•"/>
            </a:pPr>
            <a:r>
              <a:rPr lang="nl-NL" sz="3200" b="1" dirty="0"/>
              <a:t>Begroting 2024</a:t>
            </a:r>
            <a:endParaRPr sz="3200" dirty="0"/>
          </a:p>
          <a:p>
            <a:pPr marL="685800" lvl="1" indent="-228600" algn="l" rtl="0">
              <a:lnSpc>
                <a:spcPct val="80000"/>
              </a:lnSpc>
              <a:spcBef>
                <a:spcPts val="500"/>
              </a:spcBef>
              <a:spcAft>
                <a:spcPts val="0"/>
              </a:spcAft>
              <a:buClr>
                <a:schemeClr val="dk1"/>
              </a:buClr>
              <a:buSzPts val="2800"/>
              <a:buChar char="•"/>
            </a:pPr>
            <a:r>
              <a:rPr lang="nl-NL" sz="3200" b="1" dirty="0"/>
              <a:t>Verslag kascommissie</a:t>
            </a:r>
            <a:endParaRPr sz="3200" dirty="0"/>
          </a:p>
          <a:p>
            <a:pPr marL="685800" lvl="1" indent="-228600" algn="l" rtl="0">
              <a:lnSpc>
                <a:spcPct val="80000"/>
              </a:lnSpc>
              <a:spcBef>
                <a:spcPts val="500"/>
              </a:spcBef>
              <a:spcAft>
                <a:spcPts val="0"/>
              </a:spcAft>
              <a:buClr>
                <a:schemeClr val="dk1"/>
              </a:buClr>
              <a:buSzPts val="2800"/>
              <a:buChar char="•"/>
            </a:pPr>
            <a:r>
              <a:rPr lang="nl-NL" sz="3200" b="1" dirty="0"/>
              <a:t>Decharge bestuur</a:t>
            </a:r>
            <a:endParaRPr sz="3200" dirty="0"/>
          </a:p>
          <a:p>
            <a:pPr marL="685800" lvl="1" indent="-88900" algn="l" rtl="0">
              <a:lnSpc>
                <a:spcPct val="80000"/>
              </a:lnSpc>
              <a:spcBef>
                <a:spcPts val="500"/>
              </a:spcBef>
              <a:spcAft>
                <a:spcPts val="0"/>
              </a:spcAft>
              <a:buClr>
                <a:schemeClr val="dk1"/>
              </a:buClr>
              <a:buSzPts val="2200"/>
              <a:buNone/>
            </a:pPr>
            <a:endParaRPr sz="2200" dirty="0"/>
          </a:p>
        </p:txBody>
      </p:sp>
      <p:pic>
        <p:nvPicPr>
          <p:cNvPr id="3" name="Afbeelding 2">
            <a:extLst>
              <a:ext uri="{FF2B5EF4-FFF2-40B4-BE49-F238E27FC236}">
                <a16:creationId xmlns:a16="http://schemas.microsoft.com/office/drawing/2014/main" id="{3C6AAB1D-8199-55B9-CC87-2A413B994303}"/>
              </a:ext>
            </a:extLst>
          </p:cNvPr>
          <p:cNvPicPr>
            <a:picLocks noChangeAspect="1"/>
          </p:cNvPicPr>
          <p:nvPr/>
        </p:nvPicPr>
        <p:blipFill>
          <a:blip r:embed="rId4"/>
          <a:stretch>
            <a:fillRect/>
          </a:stretch>
        </p:blipFill>
        <p:spPr>
          <a:xfrm>
            <a:off x="6993653" y="3478256"/>
            <a:ext cx="4624072" cy="2740191"/>
          </a:xfrm>
          <a:prstGeom prst="rect">
            <a:avLst/>
          </a:prstGeom>
        </p:spPr>
      </p:pic>
    </p:spTree>
  </p:cSld>
  <p:clrMapOvr>
    <a:masterClrMapping/>
  </p:clrMapOvr>
</p:sld>
</file>

<file path=ppt/theme/theme1.xml><?xml version="1.0" encoding="utf-8"?>
<a:theme xmlns:a="http://schemas.openxmlformats.org/drawingml/2006/main" name="Standaardontwerp">
  <a:themeElements>
    <a:clrScheme name="Kantoorthem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1824</Words>
  <Application>Microsoft Office PowerPoint</Application>
  <PresentationFormat>Breedbeeld</PresentationFormat>
  <Paragraphs>453</Paragraphs>
  <Slides>42</Slides>
  <Notes>41</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42</vt:i4>
      </vt:variant>
    </vt:vector>
  </HeadingPairs>
  <TitlesOfParts>
    <vt:vector size="46" baseType="lpstr">
      <vt:lpstr>Arial</vt:lpstr>
      <vt:lpstr>Calibri</vt:lpstr>
      <vt:lpstr>Google Sans</vt:lpstr>
      <vt:lpstr>Standaardontwerp</vt:lpstr>
      <vt:lpstr>Jaarvergadering 2024  19 maart Boekel   21 maart Steenwijk                                   </vt:lpstr>
      <vt:lpstr>PowerPoint-presentatie</vt:lpstr>
      <vt:lpstr>Welkom iedereen      leden    nieuwe leden                  gasten  Een moment stilte  voor de leden die ons de afgelopen jaren ontvallen zijn  Opening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Solidair Pensioen Interpolis  Overleg met Achmea/Interpolis op 15 februari 2024</vt:lpstr>
      <vt:lpstr>PowerPoint-presentatie</vt:lpstr>
      <vt:lpstr>Euro Stoxx 50 (maart 2023-maart 2024)</vt:lpstr>
      <vt:lpstr>Aantal deelnemers in Toeslagenfonds  Solidaire regeling in februari 2023   Gewezen deelnemers  31.600 (nu nog werkzaam)  Gepensioneerden         10.900  Nabestaanden uitk.        3.400  Arbeidsongeschikten         220   Totaal             46.100  Er kan nooit meer aan toeslagen uitgekeerd worden dan het vermogen dat op dat moment in het depot aanwezig is    </vt:lpstr>
      <vt:lpstr> Aanvullende regels  Geen toeslagen als het verhoudingsgetal lager is dan 105%  Consumenten Prijs Index (CPI) is bepalend voor hoogte toeslagen CPI moet groter zijn dan 0% (per 1 oktober voorgaande jaar)   Verhoudingsgetal tussen 105% en 110%: geen volledige toeslag  Volledige toeslag boven verhoudingsgetal van 110%  Toeslag is nooit hoger dan de CPI index   Door toeslagverlening mag het verhoudingsgetal niet onder 105% komen  Toeslag kan nooit negatief zijn (geen daling van de pensioenen)   </vt:lpstr>
      <vt:lpstr>PowerPoint-presentatie</vt:lpstr>
      <vt:lpstr>Ontwikkelingen Nederlandse pensioenstelsel  Wet Toekomst Pensioen (WTP)  Tweede kamer heeft ingestemd  Eerste kamer heeft ook ingestemd in 2023  Er moet nog een ‘veegwet’ komen om ongewenste gevolgen van het invaren te  voorkomen.   Huidige Kamermeerderheid is voor aanpassingen van de WTP  *Overgang naar persoonlijke pensioenpotten *Jongeren bouwen meer pensioen op, ouderen minder (vlakke premie) *Pensioenresultaat bijna volledig afhankelijk van beleggingsresultaat *Vanaf 2025: pensioenfondsen kunnen “invaren” in nieuwe regeling, maar er   blijft een mogelijkheid om in het oude stelsel te blijven *€ 1500 miljard ‘eerlijk’ verdelen over 10 miljoen pensioenpotten *Vanaf 2028 uitsluitend opbouw mogelijk in nieuwe regeling  Bestaande verzekerde pensioenen (Interpolis Solidair Pensioen) blijven ongewijzigd en worden niet ingevaren!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Jaarvergadering 19 en 21 maart 2024</dc:title>
  <dc:creator>jumile</dc:creator>
  <cp:lastModifiedBy>Henk Middag</cp:lastModifiedBy>
  <cp:revision>18</cp:revision>
  <dcterms:created xsi:type="dcterms:W3CDTF">2012-11-13T17:52:19Z</dcterms:created>
  <dcterms:modified xsi:type="dcterms:W3CDTF">2024-03-21T07:32:54Z</dcterms:modified>
</cp:coreProperties>
</file>